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C8432B75-4E03-45D3-B671-EE1BE7C36F86}">
  <a:tblStyle styleId="{C8432B75-4E03-45D3-B671-EE1BE7C36F86}"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spreadsheets/d/1TFtwPA7X8UKVCjAT_8_TC88y1qnyGB_4Cm3IIGwF_b8/edit?usp=sharing" TargetMode="External"/><Relationship Id="rId3" Type="http://schemas.openxmlformats.org/officeDocument/2006/relationships/hyperlink" Target="https://docs.google.com/document/d/1uShQbv3yE6XnNoa-pRwZ1j7_V223AV501yVDeK_HXzo/edit?usp=sharing" TargetMode="External"/><Relationship Id="rId4" Type="http://schemas.openxmlformats.org/officeDocument/2006/relationships/hyperlink" Target="https://docs.google.com/document/d/1uShQbv3yE6XnNoa-pRwZ1j7_V223AV501yVDeK_HXzo/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Reference: </a:t>
            </a:r>
            <a:endParaRPr/>
          </a:p>
          <a:p>
            <a:pPr indent="-298450" lvl="0" marL="457200" rtl="0" algn="l">
              <a:spcBef>
                <a:spcPts val="0"/>
              </a:spcBef>
              <a:spcAft>
                <a:spcPts val="0"/>
              </a:spcAft>
              <a:buSzPts val="1100"/>
              <a:buChar char="●"/>
            </a:pPr>
            <a:r>
              <a:rPr lang="en" u="sng">
                <a:solidFill>
                  <a:schemeClr val="hlink"/>
                </a:solidFill>
                <a:hlinkClick r:id="rId2"/>
              </a:rPr>
              <a:t>Recess Reboot 3.0 Design</a:t>
            </a:r>
            <a:endParaRPr/>
          </a:p>
          <a:p>
            <a:pPr indent="-298450" lvl="0" marL="457200" rtl="0" algn="l">
              <a:spcBef>
                <a:spcPts val="0"/>
              </a:spcBef>
              <a:spcAft>
                <a:spcPts val="0"/>
              </a:spcAft>
              <a:buSzPts val="1100"/>
              <a:buChar char="●"/>
            </a:pPr>
            <a:r>
              <a:rPr lang="en" u="sng">
                <a:solidFill>
                  <a:schemeClr val="hlink"/>
                </a:solidFill>
                <a:hlinkClick r:id="rId3"/>
              </a:rPr>
              <a:t>Recess Reboot Sale &amp; Delivery </a:t>
            </a:r>
            <a:r>
              <a:rPr lang="en" u="sng">
                <a:solidFill>
                  <a:schemeClr val="hlink"/>
                </a:solidFill>
                <a:hlinkClick r:id="rId4"/>
              </a:rPr>
              <a:t>Protocol</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pic>
        <p:nvPicPr>
          <p:cNvPr id="10" name="Google Shape;10;p2"/>
          <p:cNvPicPr preferRelativeResize="0"/>
          <p:nvPr/>
        </p:nvPicPr>
        <p:blipFill rotWithShape="1">
          <a:blip r:embed="rId2">
            <a:alphaModFix/>
          </a:blip>
          <a:srcRect b="3066" l="0" r="0" t="3737"/>
          <a:stretch/>
        </p:blipFill>
        <p:spPr>
          <a:xfrm>
            <a:off x="76200" y="833225"/>
            <a:ext cx="7539674" cy="9092837"/>
          </a:xfrm>
          <a:prstGeom prst="rect">
            <a:avLst/>
          </a:prstGeom>
          <a:noFill/>
          <a:ln>
            <a:noFill/>
          </a:ln>
        </p:spPr>
      </p:pic>
      <p:sp>
        <p:nvSpPr>
          <p:cNvPr id="11" name="Google Shape;11;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12" name="Google Shape;12;p2"/>
          <p:cNvSpPr txBox="1"/>
          <p:nvPr/>
        </p:nvSpPr>
        <p:spPr>
          <a:xfrm>
            <a:off x="2980775" y="152400"/>
            <a:ext cx="4478400" cy="76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000"/>
              <a:t>Recess Reboot Schedule Template</a:t>
            </a:r>
            <a:endParaRPr b="1" sz="2000"/>
          </a:p>
        </p:txBody>
      </p:sp>
      <p:graphicFrame>
        <p:nvGraphicFramePr>
          <p:cNvPr id="13" name="Google Shape;13;p2"/>
          <p:cNvGraphicFramePr/>
          <p:nvPr/>
        </p:nvGraphicFramePr>
        <p:xfrm>
          <a:off x="1069950" y="586400"/>
          <a:ext cx="3000000" cy="3000000"/>
        </p:xfrm>
        <a:graphic>
          <a:graphicData uri="http://schemas.openxmlformats.org/drawingml/2006/table">
            <a:tbl>
              <a:tblPr>
                <a:noFill/>
                <a:tableStyleId>{C8432B75-4E03-45D3-B671-EE1BE7C36F86}</a:tableStyleId>
              </a:tblPr>
              <a:tblGrid>
                <a:gridCol w="1569325"/>
                <a:gridCol w="1582650"/>
                <a:gridCol w="1569275"/>
                <a:gridCol w="1591700"/>
              </a:tblGrid>
              <a:tr h="240375">
                <a:tc>
                  <a:txBody>
                    <a:bodyPr>
                      <a:noAutofit/>
                    </a:bodyPr>
                    <a:lstStyle/>
                    <a:p>
                      <a:pPr indent="0" lvl="0" marL="0" rtl="0" algn="ctr">
                        <a:spcBef>
                          <a:spcPts val="0"/>
                        </a:spcBef>
                        <a:spcAft>
                          <a:spcPts val="0"/>
                        </a:spcAft>
                        <a:buNone/>
                      </a:pPr>
                      <a:r>
                        <a:rPr b="1" lang="en" sz="1200">
                          <a:solidFill>
                            <a:srgbClr val="FFFFFF"/>
                          </a:solidFill>
                        </a:rPr>
                        <a:t>Day 1 </a:t>
                      </a:r>
                      <a:r>
                        <a:rPr lang="en" sz="1200">
                          <a:solidFill>
                            <a:srgbClr val="FFFFFF"/>
                          </a:solidFill>
                        </a:rPr>
                        <a:t>- Intro</a:t>
                      </a:r>
                      <a:endParaRPr sz="600">
                        <a:solidFill>
                          <a:srgbClr val="FFFFFF"/>
                        </a:solidFill>
                      </a:endParaRPr>
                    </a:p>
                  </a:txBody>
                  <a:tcPr marT="91425" marB="91425" marR="91425" marL="91425">
                    <a:solidFill>
                      <a:srgbClr val="054F95"/>
                    </a:solidFill>
                  </a:tcPr>
                </a:tc>
                <a:tc>
                  <a:txBody>
                    <a:bodyPr>
                      <a:noAutofit/>
                    </a:bodyPr>
                    <a:lstStyle/>
                    <a:p>
                      <a:pPr indent="0" lvl="0" marL="0" rtl="0" algn="ctr">
                        <a:spcBef>
                          <a:spcPts val="0"/>
                        </a:spcBef>
                        <a:spcAft>
                          <a:spcPts val="0"/>
                        </a:spcAft>
                        <a:buNone/>
                      </a:pPr>
                      <a:r>
                        <a:rPr b="1" lang="en" sz="1200">
                          <a:solidFill>
                            <a:srgbClr val="FFFFFF"/>
                          </a:solidFill>
                        </a:rPr>
                        <a:t>Day 2 </a:t>
                      </a:r>
                      <a:r>
                        <a:rPr lang="en" sz="1200">
                          <a:solidFill>
                            <a:srgbClr val="FFFFFF"/>
                          </a:solidFill>
                        </a:rPr>
                        <a:t>- I Do</a:t>
                      </a:r>
                      <a:endParaRPr sz="1200">
                        <a:solidFill>
                          <a:srgbClr val="FFFFFF"/>
                        </a:solidFill>
                      </a:endParaRPr>
                    </a:p>
                  </a:txBody>
                  <a:tcPr marT="91425" marB="91425" marR="91425" marL="91425">
                    <a:solidFill>
                      <a:srgbClr val="054F95"/>
                    </a:solidFill>
                  </a:tcPr>
                </a:tc>
                <a:tc>
                  <a:txBody>
                    <a:bodyPr>
                      <a:noAutofit/>
                    </a:bodyPr>
                    <a:lstStyle/>
                    <a:p>
                      <a:pPr indent="0" lvl="0" marL="0" rtl="0" algn="ctr">
                        <a:spcBef>
                          <a:spcPts val="0"/>
                        </a:spcBef>
                        <a:spcAft>
                          <a:spcPts val="0"/>
                        </a:spcAft>
                        <a:buNone/>
                      </a:pPr>
                      <a:r>
                        <a:rPr b="1" lang="en" sz="1200">
                          <a:solidFill>
                            <a:srgbClr val="FFFFFF"/>
                          </a:solidFill>
                        </a:rPr>
                        <a:t>Day 3 </a:t>
                      </a:r>
                      <a:r>
                        <a:rPr lang="en" sz="1200">
                          <a:solidFill>
                            <a:srgbClr val="FFFFFF"/>
                          </a:solidFill>
                        </a:rPr>
                        <a:t>- We Do</a:t>
                      </a:r>
                      <a:endParaRPr sz="1200">
                        <a:solidFill>
                          <a:srgbClr val="FFFFFF"/>
                        </a:solidFill>
                      </a:endParaRPr>
                    </a:p>
                  </a:txBody>
                  <a:tcPr marT="91425" marB="0" marR="91425" marL="91425">
                    <a:solidFill>
                      <a:srgbClr val="054F95"/>
                    </a:solidFill>
                  </a:tcPr>
                </a:tc>
                <a:tc>
                  <a:txBody>
                    <a:bodyPr>
                      <a:noAutofit/>
                    </a:bodyPr>
                    <a:lstStyle/>
                    <a:p>
                      <a:pPr indent="0" lvl="0" marL="0" rtl="0" algn="ctr">
                        <a:spcBef>
                          <a:spcPts val="0"/>
                        </a:spcBef>
                        <a:spcAft>
                          <a:spcPts val="0"/>
                        </a:spcAft>
                        <a:buNone/>
                      </a:pPr>
                      <a:r>
                        <a:rPr b="1" lang="en" sz="1200">
                          <a:solidFill>
                            <a:srgbClr val="FFFFFF"/>
                          </a:solidFill>
                        </a:rPr>
                        <a:t>Day 4 </a:t>
                      </a:r>
                      <a:r>
                        <a:rPr lang="en" sz="1200">
                          <a:solidFill>
                            <a:srgbClr val="FFFFFF"/>
                          </a:solidFill>
                        </a:rPr>
                        <a:t>- You Do</a:t>
                      </a:r>
                      <a:endParaRPr sz="1200">
                        <a:solidFill>
                          <a:srgbClr val="FFFFFF"/>
                        </a:solidFill>
                      </a:endParaRPr>
                    </a:p>
                  </a:txBody>
                  <a:tcPr marT="91425" marB="91425" marR="91425" marL="91425">
                    <a:solidFill>
                      <a:srgbClr val="054F95"/>
                    </a:solidFill>
                  </a:tcPr>
                </a:tc>
              </a:tr>
            </a:tbl>
          </a:graphicData>
        </a:graphic>
      </p:graphicFrame>
      <p:pic>
        <p:nvPicPr>
          <p:cNvPr id="14" name="Google Shape;14;p2"/>
          <p:cNvPicPr preferRelativeResize="0"/>
          <p:nvPr/>
        </p:nvPicPr>
        <p:blipFill>
          <a:blip r:embed="rId3">
            <a:alphaModFix/>
          </a:blip>
          <a:stretch>
            <a:fillRect/>
          </a:stretch>
        </p:blipFill>
        <p:spPr>
          <a:xfrm>
            <a:off x="436700" y="586410"/>
            <a:ext cx="466500" cy="294090"/>
          </a:xfrm>
          <a:prstGeom prst="rect">
            <a:avLst/>
          </a:prstGeom>
          <a:noFill/>
          <a:ln>
            <a:noFill/>
          </a:ln>
        </p:spPr>
      </p:pic>
      <p:sp>
        <p:nvSpPr>
          <p:cNvPr id="15" name="Google Shape;15;p2"/>
          <p:cNvSpPr txBox="1"/>
          <p:nvPr/>
        </p:nvSpPr>
        <p:spPr>
          <a:xfrm>
            <a:off x="230725" y="203400"/>
            <a:ext cx="1337700" cy="35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t>PR = Principal</a:t>
            </a:r>
            <a:endParaRPr sz="800"/>
          </a:p>
          <a:p>
            <a:pPr indent="0" lvl="0" marL="0" rtl="0" algn="l">
              <a:spcBef>
                <a:spcPts val="0"/>
              </a:spcBef>
              <a:spcAft>
                <a:spcPts val="0"/>
              </a:spcAft>
              <a:buNone/>
            </a:pPr>
            <a:r>
              <a:rPr lang="en" sz="800"/>
              <a:t>RM = Recess Manager</a:t>
            </a:r>
            <a:endParaRPr sz="800"/>
          </a:p>
        </p:txBody>
      </p:sp>
      <p:sp>
        <p:nvSpPr>
          <p:cNvPr id="16" name="Google Shape;16;p2"/>
          <p:cNvSpPr txBox="1"/>
          <p:nvPr/>
        </p:nvSpPr>
        <p:spPr>
          <a:xfrm>
            <a:off x="1374750" y="203400"/>
            <a:ext cx="1926000" cy="45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800">
                <a:solidFill>
                  <a:schemeClr val="dk1"/>
                </a:solidFill>
              </a:rPr>
              <a:t>RC = Recess Coach</a:t>
            </a:r>
            <a:endParaRPr sz="800">
              <a:solidFill>
                <a:schemeClr val="dk1"/>
              </a:solidFill>
            </a:endParaRPr>
          </a:p>
          <a:p>
            <a:pPr indent="0" lvl="0" marL="0" rtl="0" algn="l">
              <a:spcBef>
                <a:spcPts val="0"/>
              </a:spcBef>
              <a:spcAft>
                <a:spcPts val="0"/>
              </a:spcAft>
              <a:buNone/>
            </a:pPr>
            <a:r>
              <a:rPr lang="en" sz="800"/>
              <a:t>RT = Recess Team</a:t>
            </a:r>
            <a:endParaRPr sz="800"/>
          </a:p>
        </p:txBody>
      </p:sp>
      <p:sp>
        <p:nvSpPr>
          <p:cNvPr id="17" name="Google Shape;17;p2"/>
          <p:cNvSpPr txBox="1"/>
          <p:nvPr/>
        </p:nvSpPr>
        <p:spPr>
          <a:xfrm>
            <a:off x="2447375" y="203400"/>
            <a:ext cx="714000" cy="45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t>JC = Junior Coaches</a:t>
            </a:r>
            <a:endParaRPr sz="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4" name="Google Shape;54;p11"/>
          <p:cNvSpPr txBox="1"/>
          <p:nvPr>
            <p:ph idx="1" type="body"/>
          </p:nvPr>
        </p:nvSpPr>
        <p:spPr>
          <a:xfrm>
            <a:off x="264945" y="6164351"/>
            <a:ext cx="7242600" cy="25437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Google Shape;55;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8" name="Shape 18"/>
        <p:cNvGrpSpPr/>
        <p:nvPr/>
      </p:nvGrpSpPr>
      <p:grpSpPr>
        <a:xfrm>
          <a:off x="0" y="0"/>
          <a:ext cx="0" cy="0"/>
          <a:chOff x="0" y="0"/>
          <a:chExt cx="0" cy="0"/>
        </a:xfrm>
      </p:grpSpPr>
      <p:sp>
        <p:nvSpPr>
          <p:cNvPr id="19" name="Google Shape;19;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20" name="Google Shape;20;p3"/>
          <p:cNvSpPr txBox="1"/>
          <p:nvPr/>
        </p:nvSpPr>
        <p:spPr>
          <a:xfrm>
            <a:off x="846673" y="323175"/>
            <a:ext cx="4425300" cy="1119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2600"/>
              <a:t>Recess Reboot Roles</a:t>
            </a:r>
            <a:endParaRPr b="1" sz="2600"/>
          </a:p>
        </p:txBody>
      </p:sp>
      <p:sp>
        <p:nvSpPr>
          <p:cNvPr id="21" name="Google Shape;21;p3"/>
          <p:cNvSpPr txBox="1"/>
          <p:nvPr/>
        </p:nvSpPr>
        <p:spPr>
          <a:xfrm>
            <a:off x="839650" y="1582875"/>
            <a:ext cx="3296700" cy="708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chemeClr val="dk1"/>
                </a:solidFill>
              </a:rPr>
              <a:t>SCHOOL ROLES:</a:t>
            </a:r>
            <a:endParaRPr sz="1100" u="sng">
              <a:solidFill>
                <a:schemeClr val="dk1"/>
              </a:solidFill>
            </a:endParaRPr>
          </a:p>
          <a:p>
            <a:pPr indent="0" lvl="0" marL="0" rtl="0" algn="l">
              <a:spcBef>
                <a:spcPts val="0"/>
              </a:spcBef>
              <a:spcAft>
                <a:spcPts val="0"/>
              </a:spcAft>
              <a:buNone/>
            </a:pPr>
            <a:r>
              <a:rPr b="1" lang="en" sz="1100">
                <a:solidFill>
                  <a:schemeClr val="dk1"/>
                </a:solidFill>
              </a:rPr>
              <a:t> </a:t>
            </a:r>
            <a:endParaRPr sz="1100">
              <a:solidFill>
                <a:schemeClr val="dk1"/>
              </a:solidFill>
            </a:endParaRPr>
          </a:p>
          <a:p>
            <a:pPr indent="0" lvl="0" marL="0" rtl="0" algn="l">
              <a:spcBef>
                <a:spcPts val="0"/>
              </a:spcBef>
              <a:spcAft>
                <a:spcPts val="0"/>
              </a:spcAft>
              <a:buNone/>
            </a:pPr>
            <a:r>
              <a:rPr b="1" lang="en" sz="1100">
                <a:solidFill>
                  <a:schemeClr val="dk1"/>
                </a:solidFill>
              </a:rPr>
              <a:t>PR = Principal</a:t>
            </a:r>
            <a:r>
              <a:rPr lang="en" sz="1100">
                <a:solidFill>
                  <a:schemeClr val="dk1"/>
                </a:solidFill>
              </a:rPr>
              <a:t>: </a:t>
            </a:r>
            <a:r>
              <a:rPr lang="en" sz="1100">
                <a:solidFill>
                  <a:schemeClr val="dk1"/>
                </a:solidFill>
              </a:rPr>
              <a:t>Supports and advocates for all staff on the Recess Team. Active Principal participation and support is critical to the success and sustainability of safe and healthy play. Principals should identify and assign school staff to fulfill the roles defined below.</a:t>
            </a:r>
            <a:endParaRPr sz="1100">
              <a:solidFill>
                <a:schemeClr val="dk1"/>
              </a:solidFill>
            </a:endParaRPr>
          </a:p>
          <a:p>
            <a:pPr indent="0" lvl="0" marL="0" rtl="0" algn="l">
              <a:spcBef>
                <a:spcPts val="0"/>
              </a:spcBef>
              <a:spcAft>
                <a:spcPts val="0"/>
              </a:spcAft>
              <a:buNone/>
            </a:pPr>
            <a:r>
              <a:t/>
            </a:r>
            <a:endParaRPr b="1" sz="1100">
              <a:solidFill>
                <a:schemeClr val="dk1"/>
              </a:solidFill>
            </a:endParaRPr>
          </a:p>
          <a:p>
            <a:pPr indent="0" lvl="0" marL="0" rtl="0" algn="l">
              <a:spcBef>
                <a:spcPts val="0"/>
              </a:spcBef>
              <a:spcAft>
                <a:spcPts val="0"/>
              </a:spcAft>
              <a:buNone/>
            </a:pPr>
            <a:r>
              <a:rPr b="1" lang="en" sz="1100">
                <a:solidFill>
                  <a:schemeClr val="dk1"/>
                </a:solidFill>
              </a:rPr>
              <a:t>RM = Recess Manager: </a:t>
            </a:r>
            <a:r>
              <a:rPr lang="en" sz="1100">
                <a:solidFill>
                  <a:schemeClr val="dk1"/>
                </a:solidFill>
              </a:rPr>
              <a:t>A school staff member (ideally on the school’s leadership team) who is responsible for setting overall goals for recess program implementation, and leads the team in assessing and improving recess. The Recess Manager provides ongoing support, observation, and management of the Recess Coach and the Recess Team throughout the school year. </a:t>
            </a:r>
            <a:endParaRPr sz="1100">
              <a:solidFill>
                <a:schemeClr val="dk1"/>
              </a:solidFill>
            </a:endParaRPr>
          </a:p>
          <a:p>
            <a:pPr indent="0" lvl="0" marL="0" rtl="0" algn="l">
              <a:spcBef>
                <a:spcPts val="0"/>
              </a:spcBef>
              <a:spcAft>
                <a:spcPts val="0"/>
              </a:spcAft>
              <a:buNone/>
            </a:pPr>
            <a:r>
              <a:t/>
            </a:r>
            <a:endParaRPr b="1" sz="1100">
              <a:solidFill>
                <a:schemeClr val="dk1"/>
              </a:solidFill>
            </a:endParaRPr>
          </a:p>
          <a:p>
            <a:pPr indent="0" lvl="0" marL="0" rtl="0" algn="l">
              <a:spcBef>
                <a:spcPts val="0"/>
              </a:spcBef>
              <a:spcAft>
                <a:spcPts val="0"/>
              </a:spcAft>
              <a:buNone/>
            </a:pPr>
            <a:r>
              <a:rPr b="1" lang="en" sz="1100">
                <a:solidFill>
                  <a:schemeClr val="dk1"/>
                </a:solidFill>
              </a:rPr>
              <a:t>RC = Recess Coac</a:t>
            </a:r>
            <a:r>
              <a:rPr b="1" lang="en" sz="1100">
                <a:solidFill>
                  <a:schemeClr val="dk1"/>
                </a:solidFill>
              </a:rPr>
              <a:t>h</a:t>
            </a:r>
            <a:r>
              <a:rPr lang="en" sz="1100">
                <a:solidFill>
                  <a:schemeClr val="dk1"/>
                </a:solidFill>
              </a:rPr>
              <a:t>: A school employee who leads the Recess Team - manages recess, runs the Junior Coach program, and receives coaching and professional development from our Playworks Trainer.</a:t>
            </a:r>
            <a:endParaRPr sz="1100">
              <a:solidFill>
                <a:schemeClr val="dk1"/>
              </a:solidFill>
            </a:endParaRPr>
          </a:p>
          <a:p>
            <a:pPr indent="0" lvl="0" marL="0" rtl="0" algn="l">
              <a:spcBef>
                <a:spcPts val="0"/>
              </a:spcBef>
              <a:spcAft>
                <a:spcPts val="0"/>
              </a:spcAft>
              <a:buNone/>
            </a:pPr>
            <a:r>
              <a:t/>
            </a:r>
            <a:endParaRPr b="1" sz="1100">
              <a:solidFill>
                <a:schemeClr val="dk1"/>
              </a:solidFill>
            </a:endParaRPr>
          </a:p>
          <a:p>
            <a:pPr indent="0" lvl="0" marL="0" rtl="0" algn="l">
              <a:spcBef>
                <a:spcPts val="0"/>
              </a:spcBef>
              <a:spcAft>
                <a:spcPts val="0"/>
              </a:spcAft>
              <a:buNone/>
            </a:pPr>
            <a:r>
              <a:rPr b="1" lang="en" sz="1100">
                <a:solidFill>
                  <a:schemeClr val="dk1"/>
                </a:solidFill>
              </a:rPr>
              <a:t>RT = Recess Team</a:t>
            </a:r>
            <a:r>
              <a:rPr lang="en" sz="1100">
                <a:solidFill>
                  <a:schemeClr val="dk1"/>
                </a:solidFill>
              </a:rPr>
              <a:t>: The team of school staff that facilitates recess components and receive coaching and professional development from the Playworks Trainer. </a:t>
            </a:r>
            <a:endParaRPr sz="1100">
              <a:solidFill>
                <a:schemeClr val="dk1"/>
              </a:solidFill>
            </a:endParaRPr>
          </a:p>
          <a:p>
            <a:pPr indent="0" lvl="0" marL="0" rtl="0" algn="l">
              <a:spcBef>
                <a:spcPts val="0"/>
              </a:spcBef>
              <a:spcAft>
                <a:spcPts val="0"/>
              </a:spcAft>
              <a:buNone/>
            </a:pPr>
            <a:r>
              <a:t/>
            </a:r>
            <a:endParaRPr b="1" sz="1100">
              <a:solidFill>
                <a:schemeClr val="dk1"/>
              </a:solidFill>
            </a:endParaRPr>
          </a:p>
          <a:p>
            <a:pPr indent="0" lvl="0" marL="0" rtl="0" algn="l">
              <a:spcBef>
                <a:spcPts val="0"/>
              </a:spcBef>
              <a:spcAft>
                <a:spcPts val="0"/>
              </a:spcAft>
              <a:buNone/>
            </a:pPr>
            <a:r>
              <a:rPr b="1" lang="en" sz="1100">
                <a:solidFill>
                  <a:schemeClr val="dk1"/>
                </a:solidFill>
              </a:rPr>
              <a:t>JC = Junior Coaches</a:t>
            </a:r>
            <a:r>
              <a:rPr lang="en" sz="1100">
                <a:solidFill>
                  <a:schemeClr val="dk1"/>
                </a:solidFill>
              </a:rPr>
              <a:t>:</a:t>
            </a:r>
            <a:r>
              <a:rPr lang="en" sz="1100">
                <a:solidFill>
                  <a:srgbClr val="222222"/>
                </a:solidFill>
              </a:rPr>
              <a:t> 12-15 upper-grade students build social and emotional skills throughout the school year by leading games, resolving conflicts, and serving as role models during recess.</a:t>
            </a:r>
            <a:endParaRPr sz="1100"/>
          </a:p>
        </p:txBody>
      </p:sp>
      <p:sp>
        <p:nvSpPr>
          <p:cNvPr id="22" name="Google Shape;22;p3"/>
          <p:cNvSpPr txBox="1"/>
          <p:nvPr/>
        </p:nvSpPr>
        <p:spPr>
          <a:xfrm>
            <a:off x="4564325" y="1568725"/>
            <a:ext cx="2477700" cy="588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chemeClr val="dk1"/>
                </a:solidFill>
              </a:rPr>
              <a:t>PLAYWORKS:</a:t>
            </a:r>
            <a:endParaRPr sz="1100" u="sng">
              <a:solidFill>
                <a:schemeClr val="dk1"/>
              </a:solidFill>
            </a:endParaRPr>
          </a:p>
          <a:p>
            <a:pPr indent="0" lvl="0" marL="0" rtl="0" algn="l">
              <a:spcBef>
                <a:spcPts val="0"/>
              </a:spcBef>
              <a:spcAft>
                <a:spcPts val="0"/>
              </a:spcAft>
              <a:buNone/>
            </a:pPr>
            <a:r>
              <a:rPr b="1" lang="en" sz="1100">
                <a:solidFill>
                  <a:schemeClr val="dk1"/>
                </a:solidFill>
              </a:rPr>
              <a:t> </a:t>
            </a:r>
            <a:endParaRPr sz="1100">
              <a:solidFill>
                <a:schemeClr val="dk1"/>
              </a:solidFill>
            </a:endParaRPr>
          </a:p>
          <a:p>
            <a:pPr indent="0" lvl="0" marL="0" rtl="0" algn="l">
              <a:spcBef>
                <a:spcPts val="0"/>
              </a:spcBef>
              <a:spcAft>
                <a:spcPts val="0"/>
              </a:spcAft>
              <a:buNone/>
            </a:pPr>
            <a:r>
              <a:rPr b="1" lang="en" sz="1100">
                <a:solidFill>
                  <a:schemeClr val="dk1"/>
                </a:solidFill>
              </a:rPr>
              <a:t>Playworks Trainer: </a:t>
            </a:r>
            <a:r>
              <a:rPr lang="en" sz="1100">
                <a:solidFill>
                  <a:schemeClr val="dk1"/>
                </a:solidFill>
              </a:rPr>
              <a:t>An experienced Playworks trainer models and teaches strategies, games, and systems to develop and sustain a positive educational culture for everyone, starting at recess. </a:t>
            </a:r>
            <a:endParaRPr sz="1100">
              <a:solidFill>
                <a:schemeClr val="dk1"/>
              </a:solidFill>
            </a:endParaRPr>
          </a:p>
          <a:p>
            <a:pPr indent="0" lvl="0" marL="0" rtl="0" algn="l">
              <a:spcBef>
                <a:spcPts val="0"/>
              </a:spcBef>
              <a:spcAft>
                <a:spcPts val="0"/>
              </a:spcAft>
              <a:buNone/>
            </a:pPr>
            <a:r>
              <a:t/>
            </a:r>
            <a:endParaRPr sz="1100"/>
          </a:p>
        </p:txBody>
      </p:sp>
      <p:pic>
        <p:nvPicPr>
          <p:cNvPr id="23" name="Google Shape;23;p3"/>
          <p:cNvPicPr preferRelativeResize="0"/>
          <p:nvPr/>
        </p:nvPicPr>
        <p:blipFill>
          <a:blip r:embed="rId2">
            <a:alphaModFix/>
          </a:blip>
          <a:stretch>
            <a:fillRect/>
          </a:stretch>
        </p:blipFill>
        <p:spPr>
          <a:xfrm>
            <a:off x="6541853" y="304800"/>
            <a:ext cx="912225" cy="5751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4" name="Shape 24"/>
        <p:cNvGrpSpPr/>
        <p:nvPr/>
      </p:nvGrpSpPr>
      <p:grpSpPr>
        <a:xfrm>
          <a:off x="0" y="0"/>
          <a:ext cx="0" cy="0"/>
          <a:chOff x="0" y="0"/>
          <a:chExt cx="0" cy="0"/>
        </a:xfrm>
      </p:grpSpPr>
      <p:sp>
        <p:nvSpPr>
          <p:cNvPr id="25" name="Google Shape;25;p4"/>
          <p:cNvSpPr txBox="1"/>
          <p:nvPr>
            <p:ph type="title"/>
          </p:nvPr>
        </p:nvSpPr>
        <p:spPr>
          <a:xfrm>
            <a:off x="264945" y="870271"/>
            <a:ext cx="7242600" cy="11199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Google Shape;26;p4"/>
          <p:cNvSpPr txBox="1"/>
          <p:nvPr>
            <p:ph idx="1" type="body"/>
          </p:nvPr>
        </p:nvSpPr>
        <p:spPr>
          <a:xfrm>
            <a:off x="264945" y="2253729"/>
            <a:ext cx="7242600" cy="6681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7" name="Google Shape;27;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8" name="Shape 28"/>
        <p:cNvGrpSpPr/>
        <p:nvPr/>
      </p:nvGrpSpPr>
      <p:grpSpPr>
        <a:xfrm>
          <a:off x="0" y="0"/>
          <a:ext cx="0" cy="0"/>
          <a:chOff x="0" y="0"/>
          <a:chExt cx="0" cy="0"/>
        </a:xfrm>
      </p:grpSpPr>
      <p:sp>
        <p:nvSpPr>
          <p:cNvPr id="29" name="Google Shape;29;p5"/>
          <p:cNvSpPr txBox="1"/>
          <p:nvPr>
            <p:ph type="title"/>
          </p:nvPr>
        </p:nvSpPr>
        <p:spPr>
          <a:xfrm>
            <a:off x="264945" y="870271"/>
            <a:ext cx="7242600" cy="11199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5"/>
          <p:cNvSpPr txBox="1"/>
          <p:nvPr>
            <p:ph idx="1" type="body"/>
          </p:nvPr>
        </p:nvSpPr>
        <p:spPr>
          <a:xfrm>
            <a:off x="264945" y="2253729"/>
            <a:ext cx="3399900" cy="6681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5"/>
          <p:cNvSpPr txBox="1"/>
          <p:nvPr>
            <p:ph idx="2" type="body"/>
          </p:nvPr>
        </p:nvSpPr>
        <p:spPr>
          <a:xfrm>
            <a:off x="4107540" y="2253729"/>
            <a:ext cx="3399900" cy="6681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3" name="Shape 33"/>
        <p:cNvGrpSpPr/>
        <p:nvPr/>
      </p:nvGrpSpPr>
      <p:grpSpPr>
        <a:xfrm>
          <a:off x="0" y="0"/>
          <a:ext cx="0" cy="0"/>
          <a:chOff x="0" y="0"/>
          <a:chExt cx="0" cy="0"/>
        </a:xfrm>
      </p:grpSpPr>
      <p:sp>
        <p:nvSpPr>
          <p:cNvPr id="34" name="Google Shape;34;p6"/>
          <p:cNvSpPr txBox="1"/>
          <p:nvPr>
            <p:ph type="title"/>
          </p:nvPr>
        </p:nvSpPr>
        <p:spPr>
          <a:xfrm>
            <a:off x="264945" y="870271"/>
            <a:ext cx="7242600" cy="11199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5" name="Google Shape;35;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sp>
        <p:nvSpPr>
          <p:cNvPr id="37" name="Google Shape;37;p7"/>
          <p:cNvSpPr txBox="1"/>
          <p:nvPr>
            <p:ph type="title"/>
          </p:nvPr>
        </p:nvSpPr>
        <p:spPr>
          <a:xfrm>
            <a:off x="264945" y="1086507"/>
            <a:ext cx="2386800" cy="14778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8" name="Google Shape;38;p7"/>
          <p:cNvSpPr txBox="1"/>
          <p:nvPr>
            <p:ph idx="1" type="body"/>
          </p:nvPr>
        </p:nvSpPr>
        <p:spPr>
          <a:xfrm>
            <a:off x="264945" y="2717440"/>
            <a:ext cx="2386800" cy="62175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9" name="Google Shape;39;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40" name="Shape 40"/>
        <p:cNvGrpSpPr/>
        <p:nvPr/>
      </p:nvGrpSpPr>
      <p:grpSpPr>
        <a:xfrm>
          <a:off x="0" y="0"/>
          <a:ext cx="0" cy="0"/>
          <a:chOff x="0" y="0"/>
          <a:chExt cx="0" cy="0"/>
        </a:xfrm>
      </p:grpSpPr>
      <p:sp>
        <p:nvSpPr>
          <p:cNvPr id="41" name="Google Shape;41;p8"/>
          <p:cNvSpPr txBox="1"/>
          <p:nvPr>
            <p:ph type="title"/>
          </p:nvPr>
        </p:nvSpPr>
        <p:spPr>
          <a:xfrm>
            <a:off x="416713" y="880293"/>
            <a:ext cx="5412600" cy="7999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2" name="Google Shape;42;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3" name="Shape 43"/>
        <p:cNvGrpSpPr/>
        <p:nvPr/>
      </p:nvGrpSpPr>
      <p:grpSpPr>
        <a:xfrm>
          <a:off x="0" y="0"/>
          <a:ext cx="0" cy="0"/>
          <a:chOff x="0" y="0"/>
          <a:chExt cx="0" cy="0"/>
        </a:xfrm>
      </p:grpSpPr>
      <p:sp>
        <p:nvSpPr>
          <p:cNvPr id="44" name="Google Shape;44;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9"/>
          <p:cNvSpPr txBox="1"/>
          <p:nvPr>
            <p:ph type="title"/>
          </p:nvPr>
        </p:nvSpPr>
        <p:spPr>
          <a:xfrm>
            <a:off x="225675" y="2411542"/>
            <a:ext cx="3438300" cy="28986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6" name="Google Shape;46;p9"/>
          <p:cNvSpPr txBox="1"/>
          <p:nvPr>
            <p:ph idx="1" type="subTitle"/>
          </p:nvPr>
        </p:nvSpPr>
        <p:spPr>
          <a:xfrm>
            <a:off x="225675" y="5481569"/>
            <a:ext cx="3438300" cy="24153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7" name="Google Shape;47;p9"/>
          <p:cNvSpPr txBox="1"/>
          <p:nvPr>
            <p:ph idx="2" type="body"/>
          </p:nvPr>
        </p:nvSpPr>
        <p:spPr>
          <a:xfrm>
            <a:off x="4198575" y="1415969"/>
            <a:ext cx="3261300" cy="7226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264945" y="8273124"/>
            <a:ext cx="5099100" cy="11832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51" name="Google Shape;51;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graphicFrame>
        <p:nvGraphicFramePr>
          <p:cNvPr id="62" name="Google Shape;62;p13"/>
          <p:cNvGraphicFramePr/>
          <p:nvPr/>
        </p:nvGraphicFramePr>
        <p:xfrm>
          <a:off x="1064250" y="683950"/>
          <a:ext cx="3000000" cy="3000000"/>
        </p:xfrm>
        <a:graphic>
          <a:graphicData uri="http://schemas.openxmlformats.org/drawingml/2006/table">
            <a:tbl>
              <a:tblPr>
                <a:noFill/>
                <a:tableStyleId>{C8432B75-4E03-45D3-B671-EE1BE7C36F86}</a:tableStyleId>
              </a:tblPr>
              <a:tblGrid>
                <a:gridCol w="1659400"/>
                <a:gridCol w="1508025"/>
                <a:gridCol w="1561075"/>
                <a:gridCol w="1587500"/>
              </a:tblGrid>
              <a:tr h="100000">
                <a:tc>
                  <a:txBody>
                    <a:bodyPr>
                      <a:noAutofit/>
                    </a:bodyPr>
                    <a:lstStyle/>
                    <a:p>
                      <a:pPr indent="0" lvl="0" marL="0" rtl="0" algn="ctr">
                        <a:spcBef>
                          <a:spcPts val="0"/>
                        </a:spcBef>
                        <a:spcAft>
                          <a:spcPts val="0"/>
                        </a:spcAft>
                        <a:buNone/>
                      </a:pPr>
                      <a:r>
                        <a:rPr i="1" lang="en" sz="1000">
                          <a:solidFill>
                            <a:srgbClr val="FFFF00"/>
                          </a:solidFill>
                        </a:rPr>
                        <a:t>Insert Date</a:t>
                      </a:r>
                      <a:endParaRPr i="1" sz="1000">
                        <a:solidFill>
                          <a:srgbClr val="FFFF00"/>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ctr">
                        <a:spcBef>
                          <a:spcPts val="0"/>
                        </a:spcBef>
                        <a:spcAft>
                          <a:spcPts val="0"/>
                        </a:spcAft>
                        <a:buNone/>
                      </a:pPr>
                      <a:r>
                        <a:rPr i="1" lang="en" sz="1000">
                          <a:solidFill>
                            <a:srgbClr val="FFFF00"/>
                          </a:solidFill>
                        </a:rPr>
                        <a:t>Insert Date</a:t>
                      </a:r>
                      <a:endParaRPr b="1" i="1" sz="1000">
                        <a:solidFill>
                          <a:srgbClr val="FFFF00"/>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ctr">
                        <a:spcBef>
                          <a:spcPts val="0"/>
                        </a:spcBef>
                        <a:spcAft>
                          <a:spcPts val="0"/>
                        </a:spcAft>
                        <a:buNone/>
                      </a:pPr>
                      <a:r>
                        <a:rPr i="1" lang="en" sz="1000">
                          <a:solidFill>
                            <a:srgbClr val="FFFF00"/>
                          </a:solidFill>
                        </a:rPr>
                        <a:t>Insert Date</a:t>
                      </a:r>
                      <a:endParaRPr b="1" i="1" sz="1000">
                        <a:solidFill>
                          <a:srgbClr val="FFFF00"/>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ctr">
                        <a:spcBef>
                          <a:spcPts val="0"/>
                        </a:spcBef>
                        <a:spcAft>
                          <a:spcPts val="0"/>
                        </a:spcAft>
                        <a:buNone/>
                      </a:pPr>
                      <a:r>
                        <a:rPr i="1" lang="en" sz="1000">
                          <a:solidFill>
                            <a:srgbClr val="FFFF00"/>
                          </a:solidFill>
                        </a:rPr>
                        <a:t>Insert Date</a:t>
                      </a:r>
                      <a:endParaRPr b="1" i="1" sz="1000">
                        <a:solidFill>
                          <a:srgbClr val="FFFF00"/>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63" name="Google Shape;63;p13"/>
          <p:cNvSpPr/>
          <p:nvPr/>
        </p:nvSpPr>
        <p:spPr>
          <a:xfrm>
            <a:off x="1064250" y="1335425"/>
            <a:ext cx="1570500" cy="430500"/>
          </a:xfrm>
          <a:prstGeom prst="rect">
            <a:avLst/>
          </a:prstGeom>
          <a:solidFill>
            <a:srgbClr val="D9EAD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7:30 - 8:00 </a:t>
            </a:r>
            <a:endParaRPr sz="900"/>
          </a:p>
          <a:p>
            <a:pPr indent="0" lvl="0" marL="0" rtl="0" algn="ctr">
              <a:spcBef>
                <a:spcPts val="0"/>
              </a:spcBef>
              <a:spcAft>
                <a:spcPts val="0"/>
              </a:spcAft>
              <a:buNone/>
            </a:pPr>
            <a:r>
              <a:rPr b="1" lang="en" sz="900"/>
              <a:t>Principal </a:t>
            </a:r>
            <a:r>
              <a:rPr b="1" lang="en" sz="900"/>
              <a:t> Check In </a:t>
            </a:r>
            <a:r>
              <a:rPr lang="en" sz="900"/>
              <a:t>- PR</a:t>
            </a:r>
            <a:endParaRPr sz="900"/>
          </a:p>
          <a:p>
            <a:pPr indent="0" lvl="0" marL="0" rtl="0" algn="ctr">
              <a:spcBef>
                <a:spcPts val="0"/>
              </a:spcBef>
              <a:spcAft>
                <a:spcPts val="0"/>
              </a:spcAft>
              <a:buNone/>
            </a:pPr>
            <a:r>
              <a:rPr lang="en" sz="900">
                <a:solidFill>
                  <a:srgbClr val="FF0000"/>
                </a:solidFill>
              </a:rPr>
              <a:t>Insert Location</a:t>
            </a:r>
            <a:endParaRPr sz="900">
              <a:solidFill>
                <a:srgbClr val="FF0000"/>
              </a:solidFill>
            </a:endParaRPr>
          </a:p>
        </p:txBody>
      </p:sp>
      <p:sp>
        <p:nvSpPr>
          <p:cNvPr id="64" name="Google Shape;64;p13"/>
          <p:cNvSpPr/>
          <p:nvPr/>
        </p:nvSpPr>
        <p:spPr>
          <a:xfrm>
            <a:off x="1064250" y="2956775"/>
            <a:ext cx="1570500" cy="430500"/>
          </a:xfrm>
          <a:prstGeom prst="rect">
            <a:avLst/>
          </a:prstGeom>
          <a:solidFill>
            <a:srgbClr val="D9EAD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9:30 - 10:00</a:t>
            </a:r>
            <a:endParaRPr sz="900"/>
          </a:p>
          <a:p>
            <a:pPr indent="0" lvl="0" marL="0" rtl="0" algn="ctr">
              <a:spcBef>
                <a:spcPts val="0"/>
              </a:spcBef>
              <a:spcAft>
                <a:spcPts val="0"/>
              </a:spcAft>
              <a:buNone/>
            </a:pPr>
            <a:r>
              <a:rPr b="1" lang="en" sz="800"/>
              <a:t>Goal Setting - </a:t>
            </a:r>
            <a:r>
              <a:rPr lang="en" sz="800">
                <a:solidFill>
                  <a:schemeClr val="dk1"/>
                </a:solidFill>
              </a:rPr>
              <a:t>PR RM RC RT</a:t>
            </a:r>
            <a:endParaRPr b="1" sz="800"/>
          </a:p>
          <a:p>
            <a:pPr indent="0" lvl="0" marL="0" rtl="0" algn="ctr">
              <a:spcBef>
                <a:spcPts val="0"/>
              </a:spcBef>
              <a:spcAft>
                <a:spcPts val="0"/>
              </a:spcAft>
              <a:buNone/>
            </a:pPr>
            <a:r>
              <a:rPr lang="en" sz="900">
                <a:solidFill>
                  <a:srgbClr val="FF0000"/>
                </a:solidFill>
              </a:rPr>
              <a:t>Insert Location </a:t>
            </a:r>
            <a:endParaRPr sz="900">
              <a:solidFill>
                <a:srgbClr val="FF0000"/>
              </a:solidFill>
            </a:endParaRPr>
          </a:p>
        </p:txBody>
      </p:sp>
      <p:sp>
        <p:nvSpPr>
          <p:cNvPr id="65" name="Google Shape;65;p13"/>
          <p:cNvSpPr/>
          <p:nvPr/>
        </p:nvSpPr>
        <p:spPr>
          <a:xfrm>
            <a:off x="1064250" y="1832900"/>
            <a:ext cx="1570500" cy="898800"/>
          </a:xfrm>
          <a:prstGeom prst="rect">
            <a:avLst/>
          </a:prstGeom>
          <a:solidFill>
            <a:srgbClr val="D9EAD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900"/>
          </a:p>
          <a:p>
            <a:pPr indent="0" lvl="0" marL="0" rtl="0" algn="ctr">
              <a:spcBef>
                <a:spcPts val="0"/>
              </a:spcBef>
              <a:spcAft>
                <a:spcPts val="0"/>
              </a:spcAft>
              <a:buNone/>
            </a:pPr>
            <a:r>
              <a:rPr b="1" lang="en" sz="900"/>
              <a:t>Playworks Introduction</a:t>
            </a:r>
            <a:endParaRPr sz="900"/>
          </a:p>
          <a:p>
            <a:pPr indent="0" lvl="0" marL="0" rtl="0" algn="ctr">
              <a:spcBef>
                <a:spcPts val="0"/>
              </a:spcBef>
              <a:spcAft>
                <a:spcPts val="0"/>
              </a:spcAft>
              <a:buNone/>
            </a:pPr>
            <a:r>
              <a:rPr lang="en" sz="900"/>
              <a:t>School Assembly or Classroom Visits</a:t>
            </a:r>
            <a:endParaRPr sz="900"/>
          </a:p>
        </p:txBody>
      </p:sp>
      <p:sp>
        <p:nvSpPr>
          <p:cNvPr id="66" name="Google Shape;66;p13"/>
          <p:cNvSpPr/>
          <p:nvPr/>
        </p:nvSpPr>
        <p:spPr>
          <a:xfrm>
            <a:off x="1064250" y="3539675"/>
            <a:ext cx="1570500" cy="430500"/>
          </a:xfrm>
          <a:prstGeom prst="rect">
            <a:avLst/>
          </a:prstGeom>
          <a:solidFill>
            <a:srgbClr val="D9D2E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10:15 - 10:45</a:t>
            </a:r>
            <a:endParaRPr sz="900"/>
          </a:p>
          <a:p>
            <a:pPr indent="0" lvl="0" marL="0" rtl="0" algn="ctr">
              <a:spcBef>
                <a:spcPts val="0"/>
              </a:spcBef>
              <a:spcAft>
                <a:spcPts val="0"/>
              </a:spcAft>
              <a:buNone/>
            </a:pPr>
            <a:r>
              <a:rPr b="1" lang="en" sz="900"/>
              <a:t>Morning Recess</a:t>
            </a:r>
            <a:endParaRPr sz="900"/>
          </a:p>
        </p:txBody>
      </p:sp>
      <p:sp>
        <p:nvSpPr>
          <p:cNvPr id="67" name="Google Shape;67;p13"/>
          <p:cNvSpPr/>
          <p:nvPr/>
        </p:nvSpPr>
        <p:spPr>
          <a:xfrm>
            <a:off x="1064250" y="4578125"/>
            <a:ext cx="1570500" cy="827400"/>
          </a:xfrm>
          <a:prstGeom prst="rect">
            <a:avLst/>
          </a:prstGeom>
          <a:solidFill>
            <a:srgbClr val="D9D2E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11:30 - 12:30</a:t>
            </a:r>
            <a:endParaRPr sz="900"/>
          </a:p>
          <a:p>
            <a:pPr indent="0" lvl="0" marL="0" rtl="0" algn="ctr">
              <a:spcBef>
                <a:spcPts val="0"/>
              </a:spcBef>
              <a:spcAft>
                <a:spcPts val="0"/>
              </a:spcAft>
              <a:buNone/>
            </a:pPr>
            <a:r>
              <a:rPr b="1" lang="en" sz="900"/>
              <a:t>Lunch </a:t>
            </a:r>
            <a:r>
              <a:rPr b="1" lang="en" sz="900"/>
              <a:t>Recess</a:t>
            </a:r>
            <a:endParaRPr sz="900"/>
          </a:p>
        </p:txBody>
      </p:sp>
      <p:sp>
        <p:nvSpPr>
          <p:cNvPr id="68" name="Google Shape;68;p13"/>
          <p:cNvSpPr/>
          <p:nvPr/>
        </p:nvSpPr>
        <p:spPr>
          <a:xfrm>
            <a:off x="1064250" y="5808300"/>
            <a:ext cx="1570500" cy="1210800"/>
          </a:xfrm>
          <a:prstGeom prst="rect">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1:00 - 2:30</a:t>
            </a:r>
            <a:endParaRPr sz="900"/>
          </a:p>
          <a:p>
            <a:pPr indent="0" lvl="0" marL="0" rtl="0" algn="ctr">
              <a:spcBef>
                <a:spcPts val="0"/>
              </a:spcBef>
              <a:spcAft>
                <a:spcPts val="0"/>
              </a:spcAft>
              <a:buNone/>
            </a:pPr>
            <a:r>
              <a:rPr b="1" lang="en" sz="900"/>
              <a:t>Recess Team Training</a:t>
            </a:r>
            <a:r>
              <a:rPr b="1" lang="en" sz="900"/>
              <a:t> </a:t>
            </a:r>
            <a:endParaRPr b="1" sz="900"/>
          </a:p>
          <a:p>
            <a:pPr indent="0" lvl="0" marL="0" rtl="0" algn="ctr">
              <a:spcBef>
                <a:spcPts val="0"/>
              </a:spcBef>
              <a:spcAft>
                <a:spcPts val="0"/>
              </a:spcAft>
              <a:buNone/>
            </a:pPr>
            <a:r>
              <a:rPr lang="en" sz="900">
                <a:solidFill>
                  <a:schemeClr val="dk1"/>
                </a:solidFill>
              </a:rPr>
              <a:t>RM</a:t>
            </a:r>
            <a:r>
              <a:rPr lang="en" sz="900">
                <a:solidFill>
                  <a:schemeClr val="dk1"/>
                </a:solidFill>
              </a:rPr>
              <a:t>, RC, RT, (PR)</a:t>
            </a:r>
            <a:endParaRPr b="1" sz="900"/>
          </a:p>
          <a:p>
            <a:pPr indent="0" lvl="0" marL="0" rtl="0" algn="ctr">
              <a:spcBef>
                <a:spcPts val="0"/>
              </a:spcBef>
              <a:spcAft>
                <a:spcPts val="0"/>
              </a:spcAft>
              <a:buNone/>
            </a:pPr>
            <a:r>
              <a:rPr lang="en" sz="900">
                <a:solidFill>
                  <a:srgbClr val="FF0000"/>
                </a:solidFill>
              </a:rPr>
              <a:t>Insert Location </a:t>
            </a:r>
            <a:endParaRPr sz="900">
              <a:solidFill>
                <a:srgbClr val="FF0000"/>
              </a:solidFill>
            </a:endParaRPr>
          </a:p>
        </p:txBody>
      </p:sp>
      <p:sp>
        <p:nvSpPr>
          <p:cNvPr id="69" name="Google Shape;69;p13"/>
          <p:cNvSpPr/>
          <p:nvPr/>
        </p:nvSpPr>
        <p:spPr>
          <a:xfrm>
            <a:off x="1064250" y="7827650"/>
            <a:ext cx="1570500" cy="1675800"/>
          </a:xfrm>
          <a:prstGeom prst="rect">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3:30 - 5:30</a:t>
            </a:r>
            <a:endParaRPr sz="900"/>
          </a:p>
          <a:p>
            <a:pPr indent="0" lvl="0" marL="0" rtl="0" algn="ctr">
              <a:spcBef>
                <a:spcPts val="0"/>
              </a:spcBef>
              <a:spcAft>
                <a:spcPts val="0"/>
              </a:spcAft>
              <a:buNone/>
            </a:pPr>
            <a:r>
              <a:rPr b="1" lang="en" sz="900"/>
              <a:t>Junior Coach Training</a:t>
            </a:r>
            <a:endParaRPr b="1" sz="900"/>
          </a:p>
          <a:p>
            <a:pPr indent="0" lvl="0" marL="0" rtl="0" algn="ctr">
              <a:spcBef>
                <a:spcPts val="0"/>
              </a:spcBef>
              <a:spcAft>
                <a:spcPts val="0"/>
              </a:spcAft>
              <a:buNone/>
            </a:pPr>
            <a:r>
              <a:rPr lang="en" sz="900">
                <a:solidFill>
                  <a:schemeClr val="dk1"/>
                </a:solidFill>
              </a:rPr>
              <a:t>Junior Coaches</a:t>
            </a:r>
            <a:endParaRPr sz="900">
              <a:solidFill>
                <a:schemeClr val="dk1"/>
              </a:solidFill>
            </a:endParaRPr>
          </a:p>
          <a:p>
            <a:pPr indent="0" lvl="0" marL="0" rtl="0" algn="ctr">
              <a:spcBef>
                <a:spcPts val="0"/>
              </a:spcBef>
              <a:spcAft>
                <a:spcPts val="0"/>
              </a:spcAft>
              <a:buNone/>
            </a:pPr>
            <a:r>
              <a:rPr lang="en" sz="900">
                <a:solidFill>
                  <a:schemeClr val="dk1"/>
                </a:solidFill>
              </a:rPr>
              <a:t>RM</a:t>
            </a:r>
            <a:r>
              <a:rPr lang="en" sz="900">
                <a:solidFill>
                  <a:schemeClr val="dk1"/>
                </a:solidFill>
              </a:rPr>
              <a:t>, RC, (RT, PR)</a:t>
            </a:r>
            <a:endParaRPr sz="900">
              <a:solidFill>
                <a:schemeClr val="dk1"/>
              </a:solidFill>
            </a:endParaRPr>
          </a:p>
          <a:p>
            <a:pPr indent="0" lvl="0" marL="0" rtl="0" algn="ctr">
              <a:spcBef>
                <a:spcPts val="0"/>
              </a:spcBef>
              <a:spcAft>
                <a:spcPts val="0"/>
              </a:spcAft>
              <a:buNone/>
            </a:pPr>
            <a:r>
              <a:rPr lang="en" sz="900">
                <a:solidFill>
                  <a:srgbClr val="FF0000"/>
                </a:solidFill>
              </a:rPr>
              <a:t>Insert Location</a:t>
            </a:r>
            <a:r>
              <a:rPr lang="en" sz="900"/>
              <a:t> </a:t>
            </a:r>
            <a:endParaRPr sz="900"/>
          </a:p>
        </p:txBody>
      </p:sp>
      <p:sp>
        <p:nvSpPr>
          <p:cNvPr id="70" name="Google Shape;70;p13"/>
          <p:cNvSpPr/>
          <p:nvPr/>
        </p:nvSpPr>
        <p:spPr>
          <a:xfrm>
            <a:off x="1064250" y="5405525"/>
            <a:ext cx="1570500" cy="4029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30 min Prep for Training</a:t>
            </a:r>
            <a:endParaRPr sz="900"/>
          </a:p>
        </p:txBody>
      </p:sp>
      <p:sp>
        <p:nvSpPr>
          <p:cNvPr id="71" name="Google Shape;71;p13"/>
          <p:cNvSpPr/>
          <p:nvPr/>
        </p:nvSpPr>
        <p:spPr>
          <a:xfrm>
            <a:off x="1064250" y="3970175"/>
            <a:ext cx="1570500" cy="4029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30 min Lunch</a:t>
            </a:r>
            <a:endParaRPr sz="900"/>
          </a:p>
        </p:txBody>
      </p:sp>
      <p:sp>
        <p:nvSpPr>
          <p:cNvPr id="72" name="Google Shape;72;p13"/>
          <p:cNvSpPr/>
          <p:nvPr/>
        </p:nvSpPr>
        <p:spPr>
          <a:xfrm>
            <a:off x="1064250" y="4373075"/>
            <a:ext cx="1570500" cy="1974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15 min Prep for Recess</a:t>
            </a:r>
            <a:endParaRPr sz="900"/>
          </a:p>
        </p:txBody>
      </p:sp>
      <p:sp>
        <p:nvSpPr>
          <p:cNvPr id="73" name="Google Shape;73;p13"/>
          <p:cNvSpPr/>
          <p:nvPr/>
        </p:nvSpPr>
        <p:spPr>
          <a:xfrm>
            <a:off x="1064250" y="3387275"/>
            <a:ext cx="1570500" cy="1536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15 min Break</a:t>
            </a:r>
            <a:endParaRPr sz="900"/>
          </a:p>
        </p:txBody>
      </p:sp>
      <p:sp>
        <p:nvSpPr>
          <p:cNvPr id="74" name="Google Shape;74;p13"/>
          <p:cNvSpPr/>
          <p:nvPr/>
        </p:nvSpPr>
        <p:spPr>
          <a:xfrm>
            <a:off x="1064250" y="2778125"/>
            <a:ext cx="1570500" cy="1536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15 min Prep for Meeting</a:t>
            </a:r>
            <a:endParaRPr sz="900"/>
          </a:p>
        </p:txBody>
      </p:sp>
      <p:sp>
        <p:nvSpPr>
          <p:cNvPr id="75" name="Google Shape;75;p13"/>
          <p:cNvSpPr/>
          <p:nvPr/>
        </p:nvSpPr>
        <p:spPr>
          <a:xfrm>
            <a:off x="1064250" y="7421875"/>
            <a:ext cx="1570500" cy="4029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30 min Prep for Training</a:t>
            </a:r>
            <a:endParaRPr sz="900"/>
          </a:p>
        </p:txBody>
      </p:sp>
      <p:sp>
        <p:nvSpPr>
          <p:cNvPr id="76" name="Google Shape;76;p13"/>
          <p:cNvSpPr/>
          <p:nvPr/>
        </p:nvSpPr>
        <p:spPr>
          <a:xfrm>
            <a:off x="1064250" y="7019100"/>
            <a:ext cx="1570500" cy="1974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15 min Break</a:t>
            </a:r>
            <a:endParaRPr sz="900"/>
          </a:p>
        </p:txBody>
      </p:sp>
      <p:sp>
        <p:nvSpPr>
          <p:cNvPr id="77" name="Google Shape;77;p13"/>
          <p:cNvSpPr/>
          <p:nvPr/>
        </p:nvSpPr>
        <p:spPr>
          <a:xfrm>
            <a:off x="2634750" y="1714525"/>
            <a:ext cx="1570500" cy="430500"/>
          </a:xfrm>
          <a:prstGeom prst="rect">
            <a:avLst/>
          </a:prstGeom>
          <a:solidFill>
            <a:srgbClr val="FFF2C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8:30 - 9:00</a:t>
            </a:r>
            <a:endParaRPr sz="900"/>
          </a:p>
          <a:p>
            <a:pPr indent="0" lvl="0" marL="0" rtl="0" algn="ctr">
              <a:spcBef>
                <a:spcPts val="0"/>
              </a:spcBef>
              <a:spcAft>
                <a:spcPts val="0"/>
              </a:spcAft>
              <a:buNone/>
            </a:pPr>
            <a:r>
              <a:rPr b="1" lang="en" sz="900"/>
              <a:t>Recess 101 </a:t>
            </a:r>
            <a:r>
              <a:rPr lang="en" sz="900"/>
              <a:t>- </a:t>
            </a:r>
            <a:r>
              <a:rPr lang="en" sz="800"/>
              <a:t>(</a:t>
            </a:r>
            <a:r>
              <a:rPr lang="en" sz="800">
                <a:solidFill>
                  <a:schemeClr val="dk1"/>
                </a:solidFill>
              </a:rPr>
              <a:t>RM</a:t>
            </a:r>
            <a:r>
              <a:rPr lang="en" sz="800"/>
              <a:t>, RC, RT)</a:t>
            </a:r>
            <a:endParaRPr sz="800">
              <a:solidFill>
                <a:srgbClr val="FF0000"/>
              </a:solidFill>
            </a:endParaRPr>
          </a:p>
          <a:p>
            <a:pPr indent="0" lvl="0" marL="0" rtl="0" algn="ctr">
              <a:spcBef>
                <a:spcPts val="0"/>
              </a:spcBef>
              <a:spcAft>
                <a:spcPts val="0"/>
              </a:spcAft>
              <a:buNone/>
            </a:pPr>
            <a:r>
              <a:rPr lang="en" sz="900">
                <a:solidFill>
                  <a:srgbClr val="FF0000"/>
                </a:solidFill>
              </a:rPr>
              <a:t>Location, Teacher &amp; Grade</a:t>
            </a:r>
            <a:endParaRPr sz="900">
              <a:solidFill>
                <a:srgbClr val="FF0000"/>
              </a:solidFill>
            </a:endParaRPr>
          </a:p>
        </p:txBody>
      </p:sp>
      <p:sp>
        <p:nvSpPr>
          <p:cNvPr id="78" name="Google Shape;78;p13"/>
          <p:cNvSpPr/>
          <p:nvPr/>
        </p:nvSpPr>
        <p:spPr>
          <a:xfrm>
            <a:off x="2634750" y="2145025"/>
            <a:ext cx="1570500" cy="430500"/>
          </a:xfrm>
          <a:prstGeom prst="rect">
            <a:avLst/>
          </a:prstGeom>
          <a:solidFill>
            <a:srgbClr val="FFF2C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900">
                <a:solidFill>
                  <a:schemeClr val="dk1"/>
                </a:solidFill>
              </a:rPr>
              <a:t>9:00 - 9:30</a:t>
            </a:r>
            <a:endParaRPr sz="900">
              <a:solidFill>
                <a:schemeClr val="dk1"/>
              </a:solidFill>
            </a:endParaRPr>
          </a:p>
          <a:p>
            <a:pPr indent="0" lvl="0" marL="0" rtl="0" algn="ctr">
              <a:spcBef>
                <a:spcPts val="0"/>
              </a:spcBef>
              <a:spcAft>
                <a:spcPts val="0"/>
              </a:spcAft>
              <a:buClr>
                <a:schemeClr val="dk1"/>
              </a:buClr>
              <a:buSzPts val="1100"/>
              <a:buFont typeface="Arial"/>
              <a:buNone/>
            </a:pPr>
            <a:r>
              <a:rPr b="1" lang="en" sz="900">
                <a:solidFill>
                  <a:schemeClr val="dk1"/>
                </a:solidFill>
              </a:rPr>
              <a:t>Recess 101 </a:t>
            </a:r>
            <a:r>
              <a:rPr lang="en" sz="900">
                <a:solidFill>
                  <a:schemeClr val="dk1"/>
                </a:solidFill>
              </a:rPr>
              <a:t>- </a:t>
            </a:r>
            <a:r>
              <a:rPr lang="en" sz="800">
                <a:solidFill>
                  <a:schemeClr val="dk1"/>
                </a:solidFill>
              </a:rPr>
              <a:t>(RM, RC, RT)</a:t>
            </a:r>
            <a:endParaRPr sz="800">
              <a:solidFill>
                <a:srgbClr val="FF0000"/>
              </a:solidFill>
            </a:endParaRPr>
          </a:p>
          <a:p>
            <a:pPr indent="0" lvl="0" marL="0" rtl="0" algn="ctr">
              <a:spcBef>
                <a:spcPts val="0"/>
              </a:spcBef>
              <a:spcAft>
                <a:spcPts val="0"/>
              </a:spcAft>
              <a:buNone/>
            </a:pPr>
            <a:r>
              <a:rPr lang="en" sz="900">
                <a:solidFill>
                  <a:srgbClr val="FF0000"/>
                </a:solidFill>
              </a:rPr>
              <a:t>Location, Teacher &amp; Grade</a:t>
            </a:r>
            <a:endParaRPr sz="900"/>
          </a:p>
        </p:txBody>
      </p:sp>
      <p:sp>
        <p:nvSpPr>
          <p:cNvPr id="79" name="Google Shape;79;p13"/>
          <p:cNvSpPr/>
          <p:nvPr/>
        </p:nvSpPr>
        <p:spPr>
          <a:xfrm>
            <a:off x="4231675" y="1714525"/>
            <a:ext cx="1570500" cy="430500"/>
          </a:xfrm>
          <a:prstGeom prst="rect">
            <a:avLst/>
          </a:prstGeom>
          <a:solidFill>
            <a:srgbClr val="FFF2C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900">
                <a:solidFill>
                  <a:schemeClr val="dk1"/>
                </a:solidFill>
              </a:rPr>
              <a:t>8:30 - 9:00</a:t>
            </a:r>
            <a:endParaRPr sz="900">
              <a:solidFill>
                <a:schemeClr val="dk1"/>
              </a:solidFill>
            </a:endParaRPr>
          </a:p>
          <a:p>
            <a:pPr indent="0" lvl="0" marL="0" rtl="0" algn="ctr">
              <a:spcBef>
                <a:spcPts val="0"/>
              </a:spcBef>
              <a:spcAft>
                <a:spcPts val="0"/>
              </a:spcAft>
              <a:buClr>
                <a:schemeClr val="dk1"/>
              </a:buClr>
              <a:buSzPts val="1100"/>
              <a:buFont typeface="Arial"/>
              <a:buNone/>
            </a:pPr>
            <a:r>
              <a:rPr b="1" lang="en" sz="900">
                <a:solidFill>
                  <a:schemeClr val="dk1"/>
                </a:solidFill>
              </a:rPr>
              <a:t>Recess 101 </a:t>
            </a:r>
            <a:r>
              <a:rPr lang="en" sz="900">
                <a:solidFill>
                  <a:schemeClr val="dk1"/>
                </a:solidFill>
              </a:rPr>
              <a:t>- </a:t>
            </a:r>
            <a:r>
              <a:rPr lang="en" sz="800">
                <a:solidFill>
                  <a:schemeClr val="dk1"/>
                </a:solidFill>
              </a:rPr>
              <a:t>(RM, RC, RT)</a:t>
            </a:r>
            <a:endParaRPr sz="800">
              <a:solidFill>
                <a:srgbClr val="FF0000"/>
              </a:solidFill>
            </a:endParaRPr>
          </a:p>
          <a:p>
            <a:pPr indent="0" lvl="0" marL="0" rtl="0" algn="ctr">
              <a:spcBef>
                <a:spcPts val="0"/>
              </a:spcBef>
              <a:spcAft>
                <a:spcPts val="0"/>
              </a:spcAft>
              <a:buNone/>
            </a:pPr>
            <a:r>
              <a:rPr lang="en" sz="900">
                <a:solidFill>
                  <a:srgbClr val="FF0000"/>
                </a:solidFill>
              </a:rPr>
              <a:t>Location, Teacher &amp; Grade</a:t>
            </a:r>
            <a:endParaRPr sz="900"/>
          </a:p>
        </p:txBody>
      </p:sp>
      <p:sp>
        <p:nvSpPr>
          <p:cNvPr id="80" name="Google Shape;80;p13"/>
          <p:cNvSpPr/>
          <p:nvPr/>
        </p:nvSpPr>
        <p:spPr>
          <a:xfrm>
            <a:off x="4231675" y="2145025"/>
            <a:ext cx="1570500" cy="430500"/>
          </a:xfrm>
          <a:prstGeom prst="rect">
            <a:avLst/>
          </a:prstGeom>
          <a:solidFill>
            <a:srgbClr val="FFF2C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900">
                <a:solidFill>
                  <a:schemeClr val="dk1"/>
                </a:solidFill>
              </a:rPr>
              <a:t>9:00 - 9:30</a:t>
            </a:r>
            <a:endParaRPr sz="900">
              <a:solidFill>
                <a:schemeClr val="dk1"/>
              </a:solidFill>
            </a:endParaRPr>
          </a:p>
          <a:p>
            <a:pPr indent="0" lvl="0" marL="0" rtl="0" algn="ctr">
              <a:spcBef>
                <a:spcPts val="0"/>
              </a:spcBef>
              <a:spcAft>
                <a:spcPts val="0"/>
              </a:spcAft>
              <a:buClr>
                <a:schemeClr val="dk1"/>
              </a:buClr>
              <a:buSzPts val="1100"/>
              <a:buFont typeface="Arial"/>
              <a:buNone/>
            </a:pPr>
            <a:r>
              <a:rPr b="1" lang="en" sz="900">
                <a:solidFill>
                  <a:schemeClr val="dk1"/>
                </a:solidFill>
              </a:rPr>
              <a:t>Recess 101 </a:t>
            </a:r>
            <a:r>
              <a:rPr lang="en" sz="900">
                <a:solidFill>
                  <a:schemeClr val="dk1"/>
                </a:solidFill>
              </a:rPr>
              <a:t>- </a:t>
            </a:r>
            <a:r>
              <a:rPr lang="en" sz="800">
                <a:solidFill>
                  <a:schemeClr val="dk1"/>
                </a:solidFill>
              </a:rPr>
              <a:t>(RM, RC, RT)</a:t>
            </a:r>
            <a:endParaRPr sz="800">
              <a:solidFill>
                <a:srgbClr val="FF0000"/>
              </a:solidFill>
            </a:endParaRPr>
          </a:p>
          <a:p>
            <a:pPr indent="0" lvl="0" marL="0" rtl="0" algn="ctr">
              <a:spcBef>
                <a:spcPts val="0"/>
              </a:spcBef>
              <a:spcAft>
                <a:spcPts val="0"/>
              </a:spcAft>
              <a:buNone/>
            </a:pPr>
            <a:r>
              <a:rPr lang="en" sz="900">
                <a:solidFill>
                  <a:srgbClr val="FF0000"/>
                </a:solidFill>
              </a:rPr>
              <a:t>Location, Teacher &amp; Grade</a:t>
            </a:r>
            <a:endParaRPr sz="900"/>
          </a:p>
        </p:txBody>
      </p:sp>
      <p:sp>
        <p:nvSpPr>
          <p:cNvPr id="81" name="Google Shape;81;p13"/>
          <p:cNvSpPr/>
          <p:nvPr/>
        </p:nvSpPr>
        <p:spPr>
          <a:xfrm>
            <a:off x="5802175" y="1714525"/>
            <a:ext cx="1570500" cy="430500"/>
          </a:xfrm>
          <a:prstGeom prst="rect">
            <a:avLst/>
          </a:prstGeom>
          <a:solidFill>
            <a:srgbClr val="FFF2C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900">
                <a:solidFill>
                  <a:schemeClr val="dk1"/>
                </a:solidFill>
              </a:rPr>
              <a:t>8:30 - 9:00</a:t>
            </a:r>
            <a:endParaRPr sz="900">
              <a:solidFill>
                <a:schemeClr val="dk1"/>
              </a:solidFill>
            </a:endParaRPr>
          </a:p>
          <a:p>
            <a:pPr indent="0" lvl="0" marL="0" rtl="0" algn="ctr">
              <a:spcBef>
                <a:spcPts val="0"/>
              </a:spcBef>
              <a:spcAft>
                <a:spcPts val="0"/>
              </a:spcAft>
              <a:buClr>
                <a:schemeClr val="dk1"/>
              </a:buClr>
              <a:buSzPts val="1100"/>
              <a:buFont typeface="Arial"/>
              <a:buNone/>
            </a:pPr>
            <a:r>
              <a:rPr b="1" lang="en" sz="900">
                <a:solidFill>
                  <a:schemeClr val="dk1"/>
                </a:solidFill>
              </a:rPr>
              <a:t>Recess 101 </a:t>
            </a:r>
            <a:r>
              <a:rPr lang="en" sz="900">
                <a:solidFill>
                  <a:schemeClr val="dk1"/>
                </a:solidFill>
              </a:rPr>
              <a:t>- </a:t>
            </a:r>
            <a:r>
              <a:rPr lang="en" sz="800">
                <a:solidFill>
                  <a:schemeClr val="dk1"/>
                </a:solidFill>
              </a:rPr>
              <a:t>(RM, RC, RT)</a:t>
            </a:r>
            <a:endParaRPr sz="800">
              <a:solidFill>
                <a:srgbClr val="FF0000"/>
              </a:solidFill>
            </a:endParaRPr>
          </a:p>
          <a:p>
            <a:pPr indent="0" lvl="0" marL="0" rtl="0" algn="ctr">
              <a:spcBef>
                <a:spcPts val="0"/>
              </a:spcBef>
              <a:spcAft>
                <a:spcPts val="0"/>
              </a:spcAft>
              <a:buNone/>
            </a:pPr>
            <a:r>
              <a:rPr lang="en" sz="900">
                <a:solidFill>
                  <a:srgbClr val="FF0000"/>
                </a:solidFill>
              </a:rPr>
              <a:t>Location, Teacher &amp; Grade</a:t>
            </a:r>
            <a:endParaRPr sz="900"/>
          </a:p>
        </p:txBody>
      </p:sp>
      <p:sp>
        <p:nvSpPr>
          <p:cNvPr id="82" name="Google Shape;82;p13"/>
          <p:cNvSpPr/>
          <p:nvPr/>
        </p:nvSpPr>
        <p:spPr>
          <a:xfrm>
            <a:off x="5802175" y="2145025"/>
            <a:ext cx="1570500" cy="430500"/>
          </a:xfrm>
          <a:prstGeom prst="rect">
            <a:avLst/>
          </a:prstGeom>
          <a:solidFill>
            <a:srgbClr val="FFF2C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900">
                <a:solidFill>
                  <a:schemeClr val="dk1"/>
                </a:solidFill>
              </a:rPr>
              <a:t>9:00 - 9:30</a:t>
            </a:r>
            <a:endParaRPr sz="900">
              <a:solidFill>
                <a:schemeClr val="dk1"/>
              </a:solidFill>
            </a:endParaRPr>
          </a:p>
          <a:p>
            <a:pPr indent="0" lvl="0" marL="0" rtl="0" algn="ctr">
              <a:spcBef>
                <a:spcPts val="0"/>
              </a:spcBef>
              <a:spcAft>
                <a:spcPts val="0"/>
              </a:spcAft>
              <a:buClr>
                <a:schemeClr val="dk1"/>
              </a:buClr>
              <a:buSzPts val="1100"/>
              <a:buFont typeface="Arial"/>
              <a:buNone/>
            </a:pPr>
            <a:r>
              <a:rPr b="1" lang="en" sz="900">
                <a:solidFill>
                  <a:schemeClr val="dk1"/>
                </a:solidFill>
              </a:rPr>
              <a:t>Recess 101 </a:t>
            </a:r>
            <a:r>
              <a:rPr lang="en" sz="900">
                <a:solidFill>
                  <a:schemeClr val="dk1"/>
                </a:solidFill>
              </a:rPr>
              <a:t>- </a:t>
            </a:r>
            <a:r>
              <a:rPr lang="en" sz="800">
                <a:solidFill>
                  <a:schemeClr val="dk1"/>
                </a:solidFill>
              </a:rPr>
              <a:t>(RM, RC, RT)</a:t>
            </a:r>
            <a:endParaRPr sz="800">
              <a:solidFill>
                <a:srgbClr val="FF0000"/>
              </a:solidFill>
            </a:endParaRPr>
          </a:p>
          <a:p>
            <a:pPr indent="0" lvl="0" marL="0" rtl="0" algn="ctr">
              <a:spcBef>
                <a:spcPts val="0"/>
              </a:spcBef>
              <a:spcAft>
                <a:spcPts val="0"/>
              </a:spcAft>
              <a:buNone/>
            </a:pPr>
            <a:r>
              <a:rPr lang="en" sz="900">
                <a:solidFill>
                  <a:srgbClr val="FF0000"/>
                </a:solidFill>
              </a:rPr>
              <a:t>Location, Teacher &amp; Grade</a:t>
            </a:r>
            <a:endParaRPr sz="900"/>
          </a:p>
        </p:txBody>
      </p:sp>
      <p:sp>
        <p:nvSpPr>
          <p:cNvPr id="83" name="Google Shape;83;p13"/>
          <p:cNvSpPr/>
          <p:nvPr/>
        </p:nvSpPr>
        <p:spPr>
          <a:xfrm>
            <a:off x="2647975" y="2575525"/>
            <a:ext cx="1570500" cy="1536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15 min Break</a:t>
            </a:r>
            <a:endParaRPr sz="900"/>
          </a:p>
        </p:txBody>
      </p:sp>
      <p:sp>
        <p:nvSpPr>
          <p:cNvPr id="84" name="Google Shape;84;p13"/>
          <p:cNvSpPr/>
          <p:nvPr/>
        </p:nvSpPr>
        <p:spPr>
          <a:xfrm>
            <a:off x="2647975" y="2731775"/>
            <a:ext cx="1570500" cy="1974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15 min Prep for Meeting</a:t>
            </a:r>
            <a:endParaRPr sz="900"/>
          </a:p>
        </p:txBody>
      </p:sp>
      <p:sp>
        <p:nvSpPr>
          <p:cNvPr id="85" name="Google Shape;85;p13"/>
          <p:cNvSpPr/>
          <p:nvPr/>
        </p:nvSpPr>
        <p:spPr>
          <a:xfrm>
            <a:off x="2647975" y="2956775"/>
            <a:ext cx="1570500" cy="430500"/>
          </a:xfrm>
          <a:prstGeom prst="rect">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900">
                <a:solidFill>
                  <a:schemeClr val="dk1"/>
                </a:solidFill>
              </a:rPr>
              <a:t>9:30 - 10:00</a:t>
            </a:r>
            <a:endParaRPr sz="900">
              <a:solidFill>
                <a:schemeClr val="dk1"/>
              </a:solidFill>
            </a:endParaRPr>
          </a:p>
          <a:p>
            <a:pPr indent="0" lvl="0" marL="0" rtl="0" algn="ctr">
              <a:spcBef>
                <a:spcPts val="0"/>
              </a:spcBef>
              <a:spcAft>
                <a:spcPts val="0"/>
              </a:spcAft>
              <a:buClr>
                <a:schemeClr val="dk1"/>
              </a:buClr>
              <a:buSzPts val="1100"/>
              <a:buFont typeface="Arial"/>
              <a:buNone/>
            </a:pPr>
            <a:r>
              <a:rPr b="1" lang="en" sz="900">
                <a:solidFill>
                  <a:schemeClr val="dk1"/>
                </a:solidFill>
              </a:rPr>
              <a:t>RT Check-In </a:t>
            </a:r>
            <a:r>
              <a:rPr lang="en" sz="800">
                <a:solidFill>
                  <a:schemeClr val="dk1"/>
                </a:solidFill>
              </a:rPr>
              <a:t>- RM, RC, RT</a:t>
            </a:r>
            <a:endParaRPr b="1" sz="800">
              <a:solidFill>
                <a:schemeClr val="dk1"/>
              </a:solidFill>
            </a:endParaRPr>
          </a:p>
          <a:p>
            <a:pPr indent="0" lvl="0" marL="0" rtl="0" algn="ctr">
              <a:spcBef>
                <a:spcPts val="0"/>
              </a:spcBef>
              <a:spcAft>
                <a:spcPts val="0"/>
              </a:spcAft>
              <a:buNone/>
            </a:pPr>
            <a:r>
              <a:rPr lang="en" sz="900">
                <a:solidFill>
                  <a:srgbClr val="FF0000"/>
                </a:solidFill>
              </a:rPr>
              <a:t>Insert Location </a:t>
            </a:r>
            <a:endParaRPr sz="900"/>
          </a:p>
        </p:txBody>
      </p:sp>
      <p:sp>
        <p:nvSpPr>
          <p:cNvPr id="86" name="Google Shape;86;p13"/>
          <p:cNvSpPr/>
          <p:nvPr/>
        </p:nvSpPr>
        <p:spPr>
          <a:xfrm>
            <a:off x="4231700" y="2956775"/>
            <a:ext cx="1570500" cy="430500"/>
          </a:xfrm>
          <a:prstGeom prst="rect">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900">
                <a:solidFill>
                  <a:schemeClr val="dk1"/>
                </a:solidFill>
              </a:rPr>
              <a:t>9:30 - 10:00</a:t>
            </a:r>
            <a:endParaRPr sz="900">
              <a:solidFill>
                <a:schemeClr val="dk1"/>
              </a:solidFill>
            </a:endParaRPr>
          </a:p>
          <a:p>
            <a:pPr indent="0" lvl="0" marL="0" rtl="0" algn="ctr">
              <a:spcBef>
                <a:spcPts val="0"/>
              </a:spcBef>
              <a:spcAft>
                <a:spcPts val="0"/>
              </a:spcAft>
              <a:buClr>
                <a:schemeClr val="dk1"/>
              </a:buClr>
              <a:buSzPts val="1100"/>
              <a:buFont typeface="Arial"/>
              <a:buNone/>
            </a:pPr>
            <a:r>
              <a:rPr b="1" lang="en" sz="900">
                <a:solidFill>
                  <a:schemeClr val="dk1"/>
                </a:solidFill>
              </a:rPr>
              <a:t>RT Check-In </a:t>
            </a:r>
            <a:r>
              <a:rPr lang="en" sz="800">
                <a:solidFill>
                  <a:schemeClr val="dk1"/>
                </a:solidFill>
              </a:rPr>
              <a:t>- RM, RC, RT</a:t>
            </a:r>
            <a:endParaRPr b="1" sz="800">
              <a:solidFill>
                <a:schemeClr val="dk1"/>
              </a:solidFill>
            </a:endParaRPr>
          </a:p>
          <a:p>
            <a:pPr indent="0" lvl="0" marL="0" rtl="0" algn="ctr">
              <a:spcBef>
                <a:spcPts val="0"/>
              </a:spcBef>
              <a:spcAft>
                <a:spcPts val="0"/>
              </a:spcAft>
              <a:buNone/>
            </a:pPr>
            <a:r>
              <a:rPr lang="en" sz="900">
                <a:solidFill>
                  <a:srgbClr val="FF0000"/>
                </a:solidFill>
              </a:rPr>
              <a:t>Insert Location </a:t>
            </a:r>
            <a:endParaRPr sz="900"/>
          </a:p>
        </p:txBody>
      </p:sp>
      <p:sp>
        <p:nvSpPr>
          <p:cNvPr id="87" name="Google Shape;87;p13"/>
          <p:cNvSpPr/>
          <p:nvPr/>
        </p:nvSpPr>
        <p:spPr>
          <a:xfrm>
            <a:off x="5802175" y="2956775"/>
            <a:ext cx="1570500" cy="430500"/>
          </a:xfrm>
          <a:prstGeom prst="rect">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9:30 - 10:00</a:t>
            </a:r>
            <a:endParaRPr sz="900"/>
          </a:p>
          <a:p>
            <a:pPr indent="0" lvl="0" marL="0" rtl="0" algn="ctr">
              <a:spcBef>
                <a:spcPts val="0"/>
              </a:spcBef>
              <a:spcAft>
                <a:spcPts val="0"/>
              </a:spcAft>
              <a:buClr>
                <a:schemeClr val="dk1"/>
              </a:buClr>
              <a:buSzPts val="1100"/>
              <a:buFont typeface="Arial"/>
              <a:buNone/>
            </a:pPr>
            <a:r>
              <a:rPr b="1" lang="en" sz="900">
                <a:solidFill>
                  <a:schemeClr val="dk1"/>
                </a:solidFill>
              </a:rPr>
              <a:t>RT Check-In </a:t>
            </a:r>
            <a:r>
              <a:rPr lang="en" sz="800">
                <a:solidFill>
                  <a:schemeClr val="dk1"/>
                </a:solidFill>
              </a:rPr>
              <a:t>- RM, RC, RT</a:t>
            </a:r>
            <a:endParaRPr b="1" sz="800"/>
          </a:p>
          <a:p>
            <a:pPr indent="0" lvl="0" marL="0" rtl="0" algn="ctr">
              <a:spcBef>
                <a:spcPts val="0"/>
              </a:spcBef>
              <a:spcAft>
                <a:spcPts val="0"/>
              </a:spcAft>
              <a:buNone/>
            </a:pPr>
            <a:r>
              <a:rPr lang="en" sz="900">
                <a:solidFill>
                  <a:srgbClr val="FF0000"/>
                </a:solidFill>
              </a:rPr>
              <a:t>Insert Location </a:t>
            </a:r>
            <a:endParaRPr sz="900">
              <a:solidFill>
                <a:srgbClr val="FF0000"/>
              </a:solidFill>
            </a:endParaRPr>
          </a:p>
        </p:txBody>
      </p:sp>
      <p:sp>
        <p:nvSpPr>
          <p:cNvPr id="88" name="Google Shape;88;p13"/>
          <p:cNvSpPr/>
          <p:nvPr/>
        </p:nvSpPr>
        <p:spPr>
          <a:xfrm>
            <a:off x="2647975" y="3539675"/>
            <a:ext cx="1570500" cy="430500"/>
          </a:xfrm>
          <a:prstGeom prst="rect">
            <a:avLst/>
          </a:prstGeom>
          <a:solidFill>
            <a:srgbClr val="D9D2E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10:15 - 10:45</a:t>
            </a:r>
            <a:endParaRPr sz="900"/>
          </a:p>
          <a:p>
            <a:pPr indent="0" lvl="0" marL="0" rtl="0" algn="ctr">
              <a:spcBef>
                <a:spcPts val="0"/>
              </a:spcBef>
              <a:spcAft>
                <a:spcPts val="0"/>
              </a:spcAft>
              <a:buNone/>
            </a:pPr>
            <a:r>
              <a:rPr b="1" lang="en" sz="900"/>
              <a:t>Morning Recess</a:t>
            </a:r>
            <a:endParaRPr sz="900"/>
          </a:p>
        </p:txBody>
      </p:sp>
      <p:sp>
        <p:nvSpPr>
          <p:cNvPr id="89" name="Google Shape;89;p13"/>
          <p:cNvSpPr/>
          <p:nvPr/>
        </p:nvSpPr>
        <p:spPr>
          <a:xfrm>
            <a:off x="4231700" y="3539675"/>
            <a:ext cx="1570500" cy="430500"/>
          </a:xfrm>
          <a:prstGeom prst="rect">
            <a:avLst/>
          </a:prstGeom>
          <a:solidFill>
            <a:srgbClr val="D9D2E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10:15 - 10:45</a:t>
            </a:r>
            <a:endParaRPr sz="900"/>
          </a:p>
          <a:p>
            <a:pPr indent="0" lvl="0" marL="0" rtl="0" algn="ctr">
              <a:spcBef>
                <a:spcPts val="0"/>
              </a:spcBef>
              <a:spcAft>
                <a:spcPts val="0"/>
              </a:spcAft>
              <a:buNone/>
            </a:pPr>
            <a:r>
              <a:rPr b="1" lang="en" sz="900"/>
              <a:t>Morning Recess</a:t>
            </a:r>
            <a:endParaRPr sz="900"/>
          </a:p>
        </p:txBody>
      </p:sp>
      <p:sp>
        <p:nvSpPr>
          <p:cNvPr id="90" name="Google Shape;90;p13"/>
          <p:cNvSpPr/>
          <p:nvPr/>
        </p:nvSpPr>
        <p:spPr>
          <a:xfrm>
            <a:off x="5802175" y="3540875"/>
            <a:ext cx="1570500" cy="430500"/>
          </a:xfrm>
          <a:prstGeom prst="rect">
            <a:avLst/>
          </a:prstGeom>
          <a:solidFill>
            <a:srgbClr val="D9D2E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10:15 - 10:45</a:t>
            </a:r>
            <a:endParaRPr sz="900"/>
          </a:p>
          <a:p>
            <a:pPr indent="0" lvl="0" marL="0" rtl="0" algn="ctr">
              <a:spcBef>
                <a:spcPts val="0"/>
              </a:spcBef>
              <a:spcAft>
                <a:spcPts val="0"/>
              </a:spcAft>
              <a:buNone/>
            </a:pPr>
            <a:r>
              <a:rPr b="1" lang="en" sz="900"/>
              <a:t>Morning Recess</a:t>
            </a:r>
            <a:endParaRPr sz="900"/>
          </a:p>
        </p:txBody>
      </p:sp>
      <p:sp>
        <p:nvSpPr>
          <p:cNvPr id="91" name="Google Shape;91;p13"/>
          <p:cNvSpPr/>
          <p:nvPr/>
        </p:nvSpPr>
        <p:spPr>
          <a:xfrm>
            <a:off x="2647975" y="4580675"/>
            <a:ext cx="1570500" cy="827400"/>
          </a:xfrm>
          <a:prstGeom prst="rect">
            <a:avLst/>
          </a:prstGeom>
          <a:solidFill>
            <a:srgbClr val="D9D2E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11:30 - 12:30</a:t>
            </a:r>
            <a:endParaRPr sz="900"/>
          </a:p>
          <a:p>
            <a:pPr indent="0" lvl="0" marL="0" rtl="0" algn="ctr">
              <a:spcBef>
                <a:spcPts val="0"/>
              </a:spcBef>
              <a:spcAft>
                <a:spcPts val="0"/>
              </a:spcAft>
              <a:buNone/>
            </a:pPr>
            <a:r>
              <a:rPr b="1" lang="en" sz="900"/>
              <a:t>Lunch Recess</a:t>
            </a:r>
            <a:endParaRPr sz="900"/>
          </a:p>
        </p:txBody>
      </p:sp>
      <p:sp>
        <p:nvSpPr>
          <p:cNvPr id="92" name="Google Shape;92;p13"/>
          <p:cNvSpPr/>
          <p:nvPr/>
        </p:nvSpPr>
        <p:spPr>
          <a:xfrm>
            <a:off x="4231700" y="4578125"/>
            <a:ext cx="1570500" cy="827400"/>
          </a:xfrm>
          <a:prstGeom prst="rect">
            <a:avLst/>
          </a:prstGeom>
          <a:solidFill>
            <a:srgbClr val="D9D2E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11:30 - 12:30</a:t>
            </a:r>
            <a:endParaRPr sz="900"/>
          </a:p>
          <a:p>
            <a:pPr indent="0" lvl="0" marL="0" rtl="0" algn="ctr">
              <a:spcBef>
                <a:spcPts val="0"/>
              </a:spcBef>
              <a:spcAft>
                <a:spcPts val="0"/>
              </a:spcAft>
              <a:buNone/>
            </a:pPr>
            <a:r>
              <a:rPr b="1" lang="en" sz="900"/>
              <a:t>Lunch Recess</a:t>
            </a:r>
            <a:endParaRPr sz="900"/>
          </a:p>
        </p:txBody>
      </p:sp>
      <p:sp>
        <p:nvSpPr>
          <p:cNvPr id="93" name="Google Shape;93;p13"/>
          <p:cNvSpPr/>
          <p:nvPr/>
        </p:nvSpPr>
        <p:spPr>
          <a:xfrm>
            <a:off x="5802175" y="4578125"/>
            <a:ext cx="1570500" cy="827400"/>
          </a:xfrm>
          <a:prstGeom prst="rect">
            <a:avLst/>
          </a:prstGeom>
          <a:solidFill>
            <a:srgbClr val="D9D2E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11:30 - 12:30</a:t>
            </a:r>
            <a:endParaRPr sz="900"/>
          </a:p>
          <a:p>
            <a:pPr indent="0" lvl="0" marL="0" rtl="0" algn="ctr">
              <a:spcBef>
                <a:spcPts val="0"/>
              </a:spcBef>
              <a:spcAft>
                <a:spcPts val="0"/>
              </a:spcAft>
              <a:buNone/>
            </a:pPr>
            <a:r>
              <a:rPr b="1" lang="en" sz="900"/>
              <a:t>Lunch Recess</a:t>
            </a:r>
            <a:endParaRPr sz="900"/>
          </a:p>
        </p:txBody>
      </p:sp>
      <p:sp>
        <p:nvSpPr>
          <p:cNvPr id="94" name="Google Shape;94;p13"/>
          <p:cNvSpPr/>
          <p:nvPr/>
        </p:nvSpPr>
        <p:spPr>
          <a:xfrm>
            <a:off x="2647975" y="4373075"/>
            <a:ext cx="1570500" cy="1974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800"/>
              <a:t>15 min JC Check-in &amp; Set Up</a:t>
            </a:r>
            <a:endParaRPr sz="800"/>
          </a:p>
        </p:txBody>
      </p:sp>
      <p:sp>
        <p:nvSpPr>
          <p:cNvPr id="95" name="Google Shape;95;p13"/>
          <p:cNvSpPr/>
          <p:nvPr/>
        </p:nvSpPr>
        <p:spPr>
          <a:xfrm>
            <a:off x="4225075" y="4373075"/>
            <a:ext cx="1570500" cy="1974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800"/>
              <a:t>15 min JC Check-in &amp; Set Up</a:t>
            </a:r>
            <a:endParaRPr sz="800"/>
          </a:p>
        </p:txBody>
      </p:sp>
      <p:sp>
        <p:nvSpPr>
          <p:cNvPr id="96" name="Google Shape;96;p13"/>
          <p:cNvSpPr/>
          <p:nvPr/>
        </p:nvSpPr>
        <p:spPr>
          <a:xfrm>
            <a:off x="5802175" y="4373075"/>
            <a:ext cx="1570500" cy="1974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800"/>
              <a:t>15 min JC Check-in &amp; Set Up</a:t>
            </a:r>
            <a:endParaRPr sz="800"/>
          </a:p>
        </p:txBody>
      </p:sp>
      <p:sp>
        <p:nvSpPr>
          <p:cNvPr id="97" name="Google Shape;97;p13"/>
          <p:cNvSpPr/>
          <p:nvPr/>
        </p:nvSpPr>
        <p:spPr>
          <a:xfrm>
            <a:off x="2647975" y="3959975"/>
            <a:ext cx="1570500" cy="4029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30 min Lunch</a:t>
            </a:r>
            <a:endParaRPr sz="900"/>
          </a:p>
        </p:txBody>
      </p:sp>
      <p:sp>
        <p:nvSpPr>
          <p:cNvPr id="98" name="Google Shape;98;p13"/>
          <p:cNvSpPr/>
          <p:nvPr/>
        </p:nvSpPr>
        <p:spPr>
          <a:xfrm>
            <a:off x="4225075" y="3970175"/>
            <a:ext cx="1570500" cy="4029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30 min Lunch</a:t>
            </a:r>
            <a:endParaRPr sz="900"/>
          </a:p>
        </p:txBody>
      </p:sp>
      <p:sp>
        <p:nvSpPr>
          <p:cNvPr id="99" name="Google Shape;99;p13"/>
          <p:cNvSpPr/>
          <p:nvPr/>
        </p:nvSpPr>
        <p:spPr>
          <a:xfrm>
            <a:off x="5802175" y="3962525"/>
            <a:ext cx="1570500" cy="4029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30 min Lunch</a:t>
            </a:r>
            <a:endParaRPr sz="900"/>
          </a:p>
        </p:txBody>
      </p:sp>
      <p:sp>
        <p:nvSpPr>
          <p:cNvPr id="100" name="Google Shape;100;p13"/>
          <p:cNvSpPr/>
          <p:nvPr/>
        </p:nvSpPr>
        <p:spPr>
          <a:xfrm>
            <a:off x="2634750" y="3374150"/>
            <a:ext cx="1570500" cy="1536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15 min Break</a:t>
            </a:r>
            <a:endParaRPr sz="900"/>
          </a:p>
        </p:txBody>
      </p:sp>
      <p:sp>
        <p:nvSpPr>
          <p:cNvPr id="101" name="Google Shape;101;p13"/>
          <p:cNvSpPr/>
          <p:nvPr/>
        </p:nvSpPr>
        <p:spPr>
          <a:xfrm>
            <a:off x="4218463" y="3367775"/>
            <a:ext cx="1570500" cy="1536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15 min Break</a:t>
            </a:r>
            <a:endParaRPr sz="900"/>
          </a:p>
        </p:txBody>
      </p:sp>
      <p:sp>
        <p:nvSpPr>
          <p:cNvPr id="102" name="Google Shape;102;p13"/>
          <p:cNvSpPr/>
          <p:nvPr/>
        </p:nvSpPr>
        <p:spPr>
          <a:xfrm>
            <a:off x="5802175" y="3367775"/>
            <a:ext cx="1570500" cy="1536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15 min Break</a:t>
            </a:r>
            <a:endParaRPr sz="900"/>
          </a:p>
        </p:txBody>
      </p:sp>
      <p:sp>
        <p:nvSpPr>
          <p:cNvPr id="103" name="Google Shape;103;p13"/>
          <p:cNvSpPr/>
          <p:nvPr/>
        </p:nvSpPr>
        <p:spPr>
          <a:xfrm>
            <a:off x="4225075" y="2579575"/>
            <a:ext cx="1570500" cy="1536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15 min Break</a:t>
            </a:r>
            <a:endParaRPr sz="900"/>
          </a:p>
        </p:txBody>
      </p:sp>
      <p:sp>
        <p:nvSpPr>
          <p:cNvPr id="104" name="Google Shape;104;p13"/>
          <p:cNvSpPr/>
          <p:nvPr/>
        </p:nvSpPr>
        <p:spPr>
          <a:xfrm>
            <a:off x="4225075" y="2735825"/>
            <a:ext cx="1570500" cy="1974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15 min Prep for Meeting</a:t>
            </a:r>
            <a:endParaRPr sz="900"/>
          </a:p>
        </p:txBody>
      </p:sp>
      <p:sp>
        <p:nvSpPr>
          <p:cNvPr id="105" name="Google Shape;105;p13"/>
          <p:cNvSpPr/>
          <p:nvPr/>
        </p:nvSpPr>
        <p:spPr>
          <a:xfrm>
            <a:off x="5802175" y="2589325"/>
            <a:ext cx="1570500" cy="1536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15 min Break</a:t>
            </a:r>
            <a:endParaRPr sz="900"/>
          </a:p>
        </p:txBody>
      </p:sp>
      <p:sp>
        <p:nvSpPr>
          <p:cNvPr id="106" name="Google Shape;106;p13"/>
          <p:cNvSpPr/>
          <p:nvPr/>
        </p:nvSpPr>
        <p:spPr>
          <a:xfrm>
            <a:off x="5802175" y="2745575"/>
            <a:ext cx="1570500" cy="1974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15 min Prep for Meeting</a:t>
            </a:r>
            <a:endParaRPr sz="900"/>
          </a:p>
        </p:txBody>
      </p:sp>
      <p:sp>
        <p:nvSpPr>
          <p:cNvPr id="107" name="Google Shape;107;p13"/>
          <p:cNvSpPr/>
          <p:nvPr/>
        </p:nvSpPr>
        <p:spPr>
          <a:xfrm>
            <a:off x="2647975" y="5418275"/>
            <a:ext cx="1570500" cy="1974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800">
                <a:solidFill>
                  <a:schemeClr val="dk1"/>
                </a:solidFill>
              </a:rPr>
              <a:t>15 min JC Check-out &amp; Clean</a:t>
            </a:r>
            <a:endParaRPr i="1" sz="800"/>
          </a:p>
        </p:txBody>
      </p:sp>
      <p:sp>
        <p:nvSpPr>
          <p:cNvPr id="108" name="Google Shape;108;p13"/>
          <p:cNvSpPr/>
          <p:nvPr/>
        </p:nvSpPr>
        <p:spPr>
          <a:xfrm>
            <a:off x="4231700" y="5413175"/>
            <a:ext cx="1570500" cy="1974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800">
                <a:solidFill>
                  <a:schemeClr val="dk1"/>
                </a:solidFill>
              </a:rPr>
              <a:t>15 min JC Check-out &amp; Clean</a:t>
            </a:r>
            <a:endParaRPr i="1" sz="800"/>
          </a:p>
        </p:txBody>
      </p:sp>
      <p:sp>
        <p:nvSpPr>
          <p:cNvPr id="109" name="Google Shape;109;p13"/>
          <p:cNvSpPr/>
          <p:nvPr/>
        </p:nvSpPr>
        <p:spPr>
          <a:xfrm>
            <a:off x="5815425" y="5413175"/>
            <a:ext cx="1570500" cy="1974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800"/>
              <a:t>15 min JC Check-out &amp; Clean</a:t>
            </a:r>
            <a:endParaRPr sz="800"/>
          </a:p>
        </p:txBody>
      </p:sp>
      <p:sp>
        <p:nvSpPr>
          <p:cNvPr id="110" name="Google Shape;110;p13"/>
          <p:cNvSpPr/>
          <p:nvPr/>
        </p:nvSpPr>
        <p:spPr>
          <a:xfrm>
            <a:off x="2647975" y="5625875"/>
            <a:ext cx="1570500" cy="1974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15 min Break</a:t>
            </a:r>
            <a:endParaRPr sz="900"/>
          </a:p>
        </p:txBody>
      </p:sp>
      <p:sp>
        <p:nvSpPr>
          <p:cNvPr id="111" name="Google Shape;111;p13"/>
          <p:cNvSpPr/>
          <p:nvPr/>
        </p:nvSpPr>
        <p:spPr>
          <a:xfrm>
            <a:off x="4218475" y="5625875"/>
            <a:ext cx="1570500" cy="1974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15 min Break</a:t>
            </a:r>
            <a:endParaRPr sz="900"/>
          </a:p>
        </p:txBody>
      </p:sp>
      <p:sp>
        <p:nvSpPr>
          <p:cNvPr id="112" name="Google Shape;112;p13"/>
          <p:cNvSpPr/>
          <p:nvPr/>
        </p:nvSpPr>
        <p:spPr>
          <a:xfrm>
            <a:off x="5802175" y="5618225"/>
            <a:ext cx="1570500" cy="1974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15 min Break</a:t>
            </a:r>
            <a:endParaRPr sz="900"/>
          </a:p>
        </p:txBody>
      </p:sp>
      <p:sp>
        <p:nvSpPr>
          <p:cNvPr id="113" name="Google Shape;113;p13"/>
          <p:cNvSpPr/>
          <p:nvPr/>
        </p:nvSpPr>
        <p:spPr>
          <a:xfrm>
            <a:off x="2647975" y="5833475"/>
            <a:ext cx="1570500" cy="793200"/>
          </a:xfrm>
          <a:prstGeom prst="rect">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1:00 - 2:00</a:t>
            </a:r>
            <a:endParaRPr sz="900"/>
          </a:p>
          <a:p>
            <a:pPr indent="0" lvl="0" marL="0" rtl="0" algn="ctr">
              <a:spcBef>
                <a:spcPts val="0"/>
              </a:spcBef>
              <a:spcAft>
                <a:spcPts val="0"/>
              </a:spcAft>
              <a:buNone/>
            </a:pPr>
            <a:r>
              <a:rPr b="1" lang="en" sz="900"/>
              <a:t>Recess Team Debrief</a:t>
            </a:r>
            <a:endParaRPr b="1" sz="900"/>
          </a:p>
          <a:p>
            <a:pPr indent="0" lvl="0" marL="0" rtl="0" algn="ctr">
              <a:spcBef>
                <a:spcPts val="0"/>
              </a:spcBef>
              <a:spcAft>
                <a:spcPts val="0"/>
              </a:spcAft>
              <a:buNone/>
            </a:pPr>
            <a:r>
              <a:rPr lang="en" sz="900">
                <a:solidFill>
                  <a:schemeClr val="dk1"/>
                </a:solidFill>
              </a:rPr>
              <a:t>RM</a:t>
            </a:r>
            <a:r>
              <a:rPr lang="en" sz="900">
                <a:solidFill>
                  <a:schemeClr val="dk1"/>
                </a:solidFill>
              </a:rPr>
              <a:t>, RC, RT, (PR)</a:t>
            </a:r>
            <a:endParaRPr b="1" sz="900"/>
          </a:p>
          <a:p>
            <a:pPr indent="0" lvl="0" marL="0" rtl="0" algn="ctr">
              <a:spcBef>
                <a:spcPts val="0"/>
              </a:spcBef>
              <a:spcAft>
                <a:spcPts val="0"/>
              </a:spcAft>
              <a:buNone/>
            </a:pPr>
            <a:r>
              <a:rPr lang="en" sz="900">
                <a:solidFill>
                  <a:srgbClr val="FF0000"/>
                </a:solidFill>
              </a:rPr>
              <a:t>Insert Location </a:t>
            </a:r>
            <a:endParaRPr sz="900">
              <a:solidFill>
                <a:srgbClr val="FF0000"/>
              </a:solidFill>
            </a:endParaRPr>
          </a:p>
        </p:txBody>
      </p:sp>
      <p:sp>
        <p:nvSpPr>
          <p:cNvPr id="114" name="Google Shape;114;p13"/>
          <p:cNvSpPr/>
          <p:nvPr/>
        </p:nvSpPr>
        <p:spPr>
          <a:xfrm>
            <a:off x="4218475" y="5833475"/>
            <a:ext cx="1570500" cy="793200"/>
          </a:xfrm>
          <a:prstGeom prst="rect">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1:00 - 2:00</a:t>
            </a:r>
            <a:endParaRPr sz="900"/>
          </a:p>
          <a:p>
            <a:pPr indent="0" lvl="0" marL="0" rtl="0" algn="ctr">
              <a:spcBef>
                <a:spcPts val="0"/>
              </a:spcBef>
              <a:spcAft>
                <a:spcPts val="0"/>
              </a:spcAft>
              <a:buNone/>
            </a:pPr>
            <a:r>
              <a:rPr b="1" lang="en" sz="900"/>
              <a:t>Recess Team Debrief</a:t>
            </a:r>
            <a:endParaRPr b="1" sz="900"/>
          </a:p>
          <a:p>
            <a:pPr indent="0" lvl="0" marL="0" rtl="0" algn="ctr">
              <a:spcBef>
                <a:spcPts val="0"/>
              </a:spcBef>
              <a:spcAft>
                <a:spcPts val="0"/>
              </a:spcAft>
              <a:buNone/>
            </a:pPr>
            <a:r>
              <a:rPr lang="en" sz="900">
                <a:solidFill>
                  <a:schemeClr val="dk1"/>
                </a:solidFill>
              </a:rPr>
              <a:t>RM</a:t>
            </a:r>
            <a:r>
              <a:rPr lang="en" sz="900">
                <a:solidFill>
                  <a:schemeClr val="dk1"/>
                </a:solidFill>
              </a:rPr>
              <a:t>, RC, RT, (PR)</a:t>
            </a:r>
            <a:endParaRPr b="1" sz="900"/>
          </a:p>
          <a:p>
            <a:pPr indent="0" lvl="0" marL="0" rtl="0" algn="ctr">
              <a:spcBef>
                <a:spcPts val="0"/>
              </a:spcBef>
              <a:spcAft>
                <a:spcPts val="0"/>
              </a:spcAft>
              <a:buNone/>
            </a:pPr>
            <a:r>
              <a:rPr lang="en" sz="900">
                <a:solidFill>
                  <a:srgbClr val="FF0000"/>
                </a:solidFill>
              </a:rPr>
              <a:t>Insert Location </a:t>
            </a:r>
            <a:endParaRPr sz="900">
              <a:solidFill>
                <a:srgbClr val="FF0000"/>
              </a:solidFill>
            </a:endParaRPr>
          </a:p>
        </p:txBody>
      </p:sp>
      <p:sp>
        <p:nvSpPr>
          <p:cNvPr id="115" name="Google Shape;115;p13"/>
          <p:cNvSpPr/>
          <p:nvPr/>
        </p:nvSpPr>
        <p:spPr>
          <a:xfrm>
            <a:off x="5802175" y="5838575"/>
            <a:ext cx="1570500" cy="1583400"/>
          </a:xfrm>
          <a:prstGeom prst="rect">
            <a:avLst/>
          </a:prstGeom>
          <a:solidFill>
            <a:srgbClr val="D9EAD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1:00 - 3:00</a:t>
            </a:r>
            <a:endParaRPr sz="900"/>
          </a:p>
          <a:p>
            <a:pPr indent="0" lvl="0" marL="0" rtl="0" algn="ctr">
              <a:spcBef>
                <a:spcPts val="0"/>
              </a:spcBef>
              <a:spcAft>
                <a:spcPts val="0"/>
              </a:spcAft>
              <a:buNone/>
            </a:pPr>
            <a:r>
              <a:rPr b="1" lang="en" sz="900"/>
              <a:t>Action Planning</a:t>
            </a:r>
            <a:endParaRPr b="1" sz="900"/>
          </a:p>
          <a:p>
            <a:pPr indent="0" lvl="0" marL="0" rtl="0" algn="ctr">
              <a:spcBef>
                <a:spcPts val="0"/>
              </a:spcBef>
              <a:spcAft>
                <a:spcPts val="0"/>
              </a:spcAft>
              <a:buNone/>
            </a:pPr>
            <a:r>
              <a:rPr lang="en" sz="900">
                <a:solidFill>
                  <a:schemeClr val="dk1"/>
                </a:solidFill>
              </a:rPr>
              <a:t>PR, RM</a:t>
            </a:r>
            <a:r>
              <a:rPr lang="en" sz="900">
                <a:solidFill>
                  <a:schemeClr val="dk1"/>
                </a:solidFill>
              </a:rPr>
              <a:t>, RC, RT</a:t>
            </a:r>
            <a:endParaRPr b="1" sz="900"/>
          </a:p>
          <a:p>
            <a:pPr indent="0" lvl="0" marL="0" rtl="0" algn="ctr">
              <a:spcBef>
                <a:spcPts val="0"/>
              </a:spcBef>
              <a:spcAft>
                <a:spcPts val="0"/>
              </a:spcAft>
              <a:buNone/>
            </a:pPr>
            <a:r>
              <a:rPr lang="en" sz="900">
                <a:solidFill>
                  <a:srgbClr val="FF0000"/>
                </a:solidFill>
              </a:rPr>
              <a:t>Insert Location </a:t>
            </a:r>
            <a:endParaRPr sz="900">
              <a:solidFill>
                <a:srgbClr val="FF0000"/>
              </a:solidFill>
            </a:endParaRPr>
          </a:p>
        </p:txBody>
      </p:sp>
      <p:sp>
        <p:nvSpPr>
          <p:cNvPr id="116" name="Google Shape;116;p13"/>
          <p:cNvSpPr/>
          <p:nvPr/>
        </p:nvSpPr>
        <p:spPr>
          <a:xfrm>
            <a:off x="2647975" y="8268950"/>
            <a:ext cx="1570500" cy="793200"/>
          </a:xfrm>
          <a:prstGeom prst="rect">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4:00 - 5:00</a:t>
            </a:r>
            <a:endParaRPr sz="900"/>
          </a:p>
          <a:p>
            <a:pPr indent="0" lvl="0" marL="0" rtl="0" algn="ctr">
              <a:spcBef>
                <a:spcPts val="0"/>
              </a:spcBef>
              <a:spcAft>
                <a:spcPts val="0"/>
              </a:spcAft>
              <a:buNone/>
            </a:pPr>
            <a:r>
              <a:rPr b="1" lang="en" sz="900"/>
              <a:t>All Staff Training</a:t>
            </a:r>
            <a:endParaRPr b="1" sz="900"/>
          </a:p>
          <a:p>
            <a:pPr indent="0" lvl="0" marL="0" rtl="0" algn="ctr">
              <a:spcBef>
                <a:spcPts val="0"/>
              </a:spcBef>
              <a:spcAft>
                <a:spcPts val="0"/>
              </a:spcAft>
              <a:buNone/>
            </a:pPr>
            <a:r>
              <a:rPr lang="en" sz="900">
                <a:solidFill>
                  <a:schemeClr val="dk1"/>
                </a:solidFill>
              </a:rPr>
              <a:t>All Teachers and Staff</a:t>
            </a:r>
            <a:endParaRPr sz="900">
              <a:solidFill>
                <a:schemeClr val="dk1"/>
              </a:solidFill>
            </a:endParaRPr>
          </a:p>
          <a:p>
            <a:pPr indent="0" lvl="0" marL="0" rtl="0" algn="ctr">
              <a:spcBef>
                <a:spcPts val="0"/>
              </a:spcBef>
              <a:spcAft>
                <a:spcPts val="0"/>
              </a:spcAft>
              <a:buNone/>
            </a:pPr>
            <a:r>
              <a:rPr lang="en" sz="900">
                <a:solidFill>
                  <a:schemeClr val="dk1"/>
                </a:solidFill>
              </a:rPr>
              <a:t>PR, RM</a:t>
            </a:r>
            <a:r>
              <a:rPr lang="en" sz="900">
                <a:solidFill>
                  <a:schemeClr val="dk1"/>
                </a:solidFill>
              </a:rPr>
              <a:t>, RC, RT</a:t>
            </a:r>
            <a:endParaRPr b="1" sz="900"/>
          </a:p>
          <a:p>
            <a:pPr indent="0" lvl="0" marL="0" rtl="0" algn="ctr">
              <a:spcBef>
                <a:spcPts val="0"/>
              </a:spcBef>
              <a:spcAft>
                <a:spcPts val="0"/>
              </a:spcAft>
              <a:buNone/>
            </a:pPr>
            <a:r>
              <a:rPr lang="en" sz="900">
                <a:solidFill>
                  <a:srgbClr val="FF0000"/>
                </a:solidFill>
              </a:rPr>
              <a:t>Insert Location</a:t>
            </a:r>
            <a:r>
              <a:rPr lang="en" sz="900"/>
              <a:t> </a:t>
            </a:r>
            <a:endParaRPr sz="900"/>
          </a:p>
        </p:txBody>
      </p:sp>
      <p:sp>
        <p:nvSpPr>
          <p:cNvPr id="117" name="Google Shape;117;p13"/>
          <p:cNvSpPr/>
          <p:nvPr/>
        </p:nvSpPr>
        <p:spPr>
          <a:xfrm>
            <a:off x="5802175" y="7838625"/>
            <a:ext cx="1570500" cy="430500"/>
          </a:xfrm>
          <a:prstGeom prst="rect">
            <a:avLst/>
          </a:prstGeom>
          <a:solidFill>
            <a:srgbClr val="D9EAD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t>3:30 - 4:00</a:t>
            </a:r>
            <a:endParaRPr sz="900"/>
          </a:p>
          <a:p>
            <a:pPr indent="0" lvl="0" marL="0" rtl="0" algn="ctr">
              <a:spcBef>
                <a:spcPts val="0"/>
              </a:spcBef>
              <a:spcAft>
                <a:spcPts val="0"/>
              </a:spcAft>
              <a:buNone/>
            </a:pPr>
            <a:r>
              <a:rPr b="1" lang="en" sz="900"/>
              <a:t>Principal  Debrief </a:t>
            </a:r>
            <a:r>
              <a:rPr lang="en" sz="900"/>
              <a:t>- PR</a:t>
            </a:r>
            <a:endParaRPr sz="900"/>
          </a:p>
          <a:p>
            <a:pPr indent="0" lvl="0" marL="0" rtl="0" algn="ctr">
              <a:spcBef>
                <a:spcPts val="0"/>
              </a:spcBef>
              <a:spcAft>
                <a:spcPts val="0"/>
              </a:spcAft>
              <a:buNone/>
            </a:pPr>
            <a:r>
              <a:rPr lang="en" sz="900">
                <a:solidFill>
                  <a:srgbClr val="FF0000"/>
                </a:solidFill>
              </a:rPr>
              <a:t>Insert Location</a:t>
            </a:r>
            <a:endParaRPr sz="900">
              <a:solidFill>
                <a:srgbClr val="FF0000"/>
              </a:solidFill>
            </a:endParaRPr>
          </a:p>
        </p:txBody>
      </p:sp>
      <p:sp>
        <p:nvSpPr>
          <p:cNvPr id="118" name="Google Shape;118;p13"/>
          <p:cNvSpPr/>
          <p:nvPr/>
        </p:nvSpPr>
        <p:spPr>
          <a:xfrm>
            <a:off x="2634750" y="6631000"/>
            <a:ext cx="1570500" cy="1974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15 min Break</a:t>
            </a:r>
            <a:endParaRPr sz="900"/>
          </a:p>
        </p:txBody>
      </p:sp>
      <p:sp>
        <p:nvSpPr>
          <p:cNvPr id="119" name="Google Shape;119;p13"/>
          <p:cNvSpPr/>
          <p:nvPr/>
        </p:nvSpPr>
        <p:spPr>
          <a:xfrm>
            <a:off x="4218475" y="6628450"/>
            <a:ext cx="1570500" cy="1974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15 min Break</a:t>
            </a:r>
            <a:endParaRPr sz="900"/>
          </a:p>
        </p:txBody>
      </p:sp>
      <p:sp>
        <p:nvSpPr>
          <p:cNvPr id="120" name="Google Shape;120;p13"/>
          <p:cNvSpPr/>
          <p:nvPr/>
        </p:nvSpPr>
        <p:spPr>
          <a:xfrm>
            <a:off x="2647975" y="6830876"/>
            <a:ext cx="1570500" cy="7932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 hour</a:t>
            </a:r>
            <a:r>
              <a:rPr i="1" lang="en" sz="900"/>
              <a:t> Admin Time</a:t>
            </a:r>
            <a:endParaRPr sz="900"/>
          </a:p>
        </p:txBody>
      </p:sp>
      <p:sp>
        <p:nvSpPr>
          <p:cNvPr id="121" name="Google Shape;121;p13"/>
          <p:cNvSpPr/>
          <p:nvPr/>
        </p:nvSpPr>
        <p:spPr>
          <a:xfrm>
            <a:off x="2634750" y="7843725"/>
            <a:ext cx="1570500" cy="4029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30 min Prep for Training</a:t>
            </a:r>
            <a:endParaRPr sz="900"/>
          </a:p>
        </p:txBody>
      </p:sp>
      <p:sp>
        <p:nvSpPr>
          <p:cNvPr id="122" name="Google Shape;122;p13"/>
          <p:cNvSpPr/>
          <p:nvPr/>
        </p:nvSpPr>
        <p:spPr>
          <a:xfrm>
            <a:off x="4218475" y="6827626"/>
            <a:ext cx="1570500" cy="793200"/>
          </a:xfrm>
          <a:prstGeom prst="rect">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900"/>
              <a:t>1 hour Admin Time</a:t>
            </a:r>
            <a:endParaRPr sz="9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